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0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3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4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8" r:id="rId2"/>
    <p:sldMasterId id="2147483677" r:id="rId3"/>
  </p:sldMasterIdLst>
  <p:notesMasterIdLst>
    <p:notesMasterId r:id="rId38"/>
  </p:notesMasterIdLst>
  <p:handoutMasterIdLst>
    <p:handoutMasterId r:id="rId39"/>
  </p:handoutMasterIdLst>
  <p:sldIdLst>
    <p:sldId id="696" r:id="rId4"/>
    <p:sldId id="731" r:id="rId5"/>
    <p:sldId id="695" r:id="rId6"/>
    <p:sldId id="718" r:id="rId7"/>
    <p:sldId id="719" r:id="rId8"/>
    <p:sldId id="720" r:id="rId9"/>
    <p:sldId id="721" r:id="rId10"/>
    <p:sldId id="722" r:id="rId11"/>
    <p:sldId id="723" r:id="rId12"/>
    <p:sldId id="724" r:id="rId13"/>
    <p:sldId id="726" r:id="rId14"/>
    <p:sldId id="708" r:id="rId15"/>
    <p:sldId id="727" r:id="rId16"/>
    <p:sldId id="728" r:id="rId17"/>
    <p:sldId id="749" r:id="rId18"/>
    <p:sldId id="750" r:id="rId19"/>
    <p:sldId id="680" r:id="rId20"/>
    <p:sldId id="683" r:id="rId21"/>
    <p:sldId id="684" r:id="rId22"/>
    <p:sldId id="685" r:id="rId23"/>
    <p:sldId id="686" r:id="rId24"/>
    <p:sldId id="748" r:id="rId25"/>
    <p:sldId id="761" r:id="rId26"/>
    <p:sldId id="757" r:id="rId27"/>
    <p:sldId id="759" r:id="rId28"/>
    <p:sldId id="760" r:id="rId29"/>
    <p:sldId id="756" r:id="rId30"/>
    <p:sldId id="758" r:id="rId31"/>
    <p:sldId id="700" r:id="rId32"/>
    <p:sldId id="762" r:id="rId33"/>
    <p:sldId id="763" r:id="rId34"/>
    <p:sldId id="764" r:id="rId35"/>
    <p:sldId id="765" r:id="rId36"/>
    <p:sldId id="717" r:id="rId37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96C9"/>
    <a:srgbClr val="0099CC"/>
    <a:srgbClr val="B2B2B2"/>
    <a:srgbClr val="00B5E0"/>
    <a:srgbClr val="00CCFF"/>
    <a:srgbClr val="00FF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68" autoAdjust="0"/>
    <p:restoredTop sz="94700" autoAdjust="0"/>
  </p:normalViewPr>
  <p:slideViewPr>
    <p:cSldViewPr snapToGrid="0">
      <p:cViewPr>
        <p:scale>
          <a:sx n="66" d="100"/>
          <a:sy n="66" d="100"/>
        </p:scale>
        <p:origin x="-3168" y="-1260"/>
      </p:cViewPr>
      <p:guideLst>
        <p:guide orient="horz" pos="2149"/>
        <p:guide pos="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8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ABI (reported rate)</c:v>
                </c:pt>
              </c:strCache>
            </c:strRef>
          </c:tx>
          <c:invertIfNegative val="0"/>
          <c:dPt>
            <c:idx val="9"/>
            <c:invertIfNegative val="0"/>
            <c:bubble3D val="0"/>
            <c:spPr>
              <a:solidFill>
                <a:schemeClr val="tx2"/>
              </a:solidFill>
            </c:spPr>
          </c:dPt>
          <c:cat>
            <c:strRef>
              <c:f>Sheet1!$B$1:$K$1</c:f>
              <c:strCach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strCache>
            </c:strRef>
          </c:cat>
          <c:val>
            <c:numRef>
              <c:f>Sheet1!$B$2:$K$2</c:f>
              <c:numCache>
                <c:formatCode>#,##0</c:formatCode>
                <c:ptCount val="10"/>
                <c:pt idx="0">
                  <c:v>4277.4872185700006</c:v>
                </c:pt>
                <c:pt idx="1">
                  <c:v>4936.2399355899997</c:v>
                </c:pt>
                <c:pt idx="2">
                  <c:v>5583.0955516099993</c:v>
                </c:pt>
                <c:pt idx="3">
                  <c:v>5086.9963555300001</c:v>
                </c:pt>
                <c:pt idx="4">
                  <c:v>7860.7485167900004</c:v>
                </c:pt>
                <c:pt idx="5">
                  <c:v>9009.26394076</c:v>
                </c:pt>
                <c:pt idx="6">
                  <c:v>9050.7725845599998</c:v>
                </c:pt>
                <c:pt idx="7">
                  <c:v>8919.9922765400006</c:v>
                </c:pt>
                <c:pt idx="8">
                  <c:v>8498.2493317900007</c:v>
                </c:pt>
                <c:pt idx="9">
                  <c:v>8853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325120"/>
        <c:axId val="11033920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Number of operations (#)</c:v>
                </c:pt>
              </c:strCache>
            </c:strRef>
          </c:tx>
          <c:marker>
            <c:symbol val="none"/>
          </c:marker>
          <c:cat>
            <c:strRef>
              <c:f>Sheet1!$B$1:$K$1</c:f>
              <c:strCach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276</c:v>
                </c:pt>
                <c:pt idx="1">
                  <c:v>301</c:v>
                </c:pt>
                <c:pt idx="2">
                  <c:v>353</c:v>
                </c:pt>
                <c:pt idx="3">
                  <c:v>302</c:v>
                </c:pt>
                <c:pt idx="4">
                  <c:v>311</c:v>
                </c:pt>
                <c:pt idx="5">
                  <c:v>386</c:v>
                </c:pt>
                <c:pt idx="6">
                  <c:v>380</c:v>
                </c:pt>
                <c:pt idx="7">
                  <c:v>393</c:v>
                </c:pt>
                <c:pt idx="8">
                  <c:v>392</c:v>
                </c:pt>
                <c:pt idx="9">
                  <c:v>377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342528"/>
        <c:axId val="110340736"/>
      </c:lineChart>
      <c:catAx>
        <c:axId val="110325120"/>
        <c:scaling>
          <c:orientation val="minMax"/>
        </c:scaling>
        <c:delete val="0"/>
        <c:axPos val="b"/>
        <c:majorTickMark val="out"/>
        <c:minorTickMark val="none"/>
        <c:tickLblPos val="nextTo"/>
        <c:crossAx val="110339200"/>
        <c:crosses val="autoZero"/>
        <c:auto val="1"/>
        <c:lblAlgn val="ctr"/>
        <c:lblOffset val="100"/>
        <c:noMultiLvlLbl val="0"/>
      </c:catAx>
      <c:valAx>
        <c:axId val="11033920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spPr>
          <a:ln>
            <a:noFill/>
          </a:ln>
        </c:spPr>
        <c:crossAx val="110325120"/>
        <c:crosses val="autoZero"/>
        <c:crossBetween val="between"/>
      </c:valAx>
      <c:valAx>
        <c:axId val="11034073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110342528"/>
        <c:crosses val="max"/>
        <c:crossBetween val="between"/>
      </c:valAx>
      <c:catAx>
        <c:axId val="110342528"/>
        <c:scaling>
          <c:orientation val="minMax"/>
        </c:scaling>
        <c:delete val="1"/>
        <c:axPos val="b"/>
        <c:majorTickMark val="out"/>
        <c:minorTickMark val="none"/>
        <c:tickLblPos val="nextTo"/>
        <c:crossAx val="110340736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1.8912994143465263E-2"/>
          <c:y val="0.90171784148388368"/>
          <c:w val="0.9736746435373882"/>
          <c:h val="9.828225111302663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4D41AC-0C06-4B23-9D79-61A64DEA3718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9A3643AF-0A77-4C1D-A14E-FD7E0D46F7C3}">
      <dgm:prSet custT="1"/>
      <dgm:spPr/>
      <dgm:t>
        <a:bodyPr/>
        <a:lstStyle/>
        <a:p>
          <a:pPr rtl="0"/>
          <a:r>
            <a:rPr lang="en-GB" sz="1800" b="0" u="sng" dirty="0" smtClean="0"/>
            <a:t>Key Objectives</a:t>
          </a:r>
          <a:endParaRPr lang="en-GB" sz="1800" dirty="0"/>
        </a:p>
      </dgm:t>
    </dgm:pt>
    <dgm:pt modelId="{E50814D7-83B7-489B-AB53-4A25AF0DF308}" type="parTrans" cxnId="{558344D5-4D3C-4B11-A1F7-CF29398D15E1}">
      <dgm:prSet/>
      <dgm:spPr/>
      <dgm:t>
        <a:bodyPr/>
        <a:lstStyle/>
        <a:p>
          <a:endParaRPr lang="en-GB"/>
        </a:p>
      </dgm:t>
    </dgm:pt>
    <dgm:pt modelId="{0DF6B6BA-2008-4AE3-B6B7-BF295BEA9588}" type="sibTrans" cxnId="{558344D5-4D3C-4B11-A1F7-CF29398D15E1}">
      <dgm:prSet/>
      <dgm:spPr/>
      <dgm:t>
        <a:bodyPr/>
        <a:lstStyle/>
        <a:p>
          <a:endParaRPr lang="en-GB"/>
        </a:p>
      </dgm:t>
    </dgm:pt>
    <dgm:pt modelId="{F312E156-BD90-419E-AB8A-294F0EE9C672}">
      <dgm:prSet custT="1"/>
      <dgm:spPr/>
      <dgm:t>
        <a:bodyPr/>
        <a:lstStyle/>
        <a:p>
          <a:pPr rtl="0"/>
          <a:r>
            <a:rPr lang="en-GB" sz="1800" b="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To support restructuring and </a:t>
          </a:r>
          <a:r>
            <a:rPr lang="en-GB" sz="1800" b="1" dirty="0" smtClean="0">
              <a:solidFill>
                <a:srgbClr val="414141"/>
              </a:solidFill>
              <a:latin typeface="Franklin Gothic Book" panose="020B0503020102020204" pitchFamily="34" charset="0"/>
            </a:rPr>
            <a:t>enhance municipal services </a:t>
          </a:r>
          <a:r>
            <a:rPr lang="en-GB" sz="1800" b="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to improve people’s lives</a:t>
          </a:r>
          <a:endParaRPr lang="en-GB" sz="1800" dirty="0">
            <a:solidFill>
              <a:srgbClr val="414141"/>
            </a:solidFill>
            <a:latin typeface="Franklin Gothic Book" panose="020B0503020102020204" pitchFamily="34" charset="0"/>
          </a:endParaRPr>
        </a:p>
      </dgm:t>
    </dgm:pt>
    <dgm:pt modelId="{88FD0113-B40F-481A-A5C4-E6CE073C78DF}" type="parTrans" cxnId="{0F4DE98E-B388-4606-A5A0-DA8BDDA1175D}">
      <dgm:prSet/>
      <dgm:spPr/>
      <dgm:t>
        <a:bodyPr/>
        <a:lstStyle/>
        <a:p>
          <a:endParaRPr lang="en-GB"/>
        </a:p>
      </dgm:t>
    </dgm:pt>
    <dgm:pt modelId="{21390F9B-2747-4974-951E-E8680EC7C5F0}" type="sibTrans" cxnId="{0F4DE98E-B388-4606-A5A0-DA8BDDA1175D}">
      <dgm:prSet/>
      <dgm:spPr/>
      <dgm:t>
        <a:bodyPr/>
        <a:lstStyle/>
        <a:p>
          <a:endParaRPr lang="en-GB"/>
        </a:p>
      </dgm:t>
    </dgm:pt>
    <dgm:pt modelId="{47B0F5A6-A9C2-4812-8F73-9E28B9A2C221}">
      <dgm:prSet custT="1"/>
      <dgm:spPr/>
      <dgm:t>
        <a:bodyPr/>
        <a:lstStyle/>
        <a:p>
          <a:pPr rtl="0"/>
          <a:r>
            <a:rPr lang="en-GB" sz="1800" b="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To encourage </a:t>
          </a:r>
          <a:r>
            <a:rPr lang="en-GB" sz="1800" b="1" dirty="0" smtClean="0">
              <a:solidFill>
                <a:srgbClr val="414141"/>
              </a:solidFill>
              <a:latin typeface="Franklin Gothic Book" panose="020B0503020102020204" pitchFamily="34" charset="0"/>
            </a:rPr>
            <a:t>sustainable development </a:t>
          </a:r>
          <a:r>
            <a:rPr lang="en-GB" sz="1800" b="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(financial, environmental and energy efficiency)</a:t>
          </a:r>
          <a:endParaRPr lang="en-GB" sz="1800" dirty="0">
            <a:solidFill>
              <a:srgbClr val="414141"/>
            </a:solidFill>
            <a:latin typeface="Franklin Gothic Book" panose="020B0503020102020204" pitchFamily="34" charset="0"/>
          </a:endParaRPr>
        </a:p>
      </dgm:t>
    </dgm:pt>
    <dgm:pt modelId="{7DC7223A-7B36-4EE9-9F15-A035E9150585}" type="parTrans" cxnId="{585CB083-7CC6-4035-BC04-B2B01400745D}">
      <dgm:prSet/>
      <dgm:spPr/>
      <dgm:t>
        <a:bodyPr/>
        <a:lstStyle/>
        <a:p>
          <a:endParaRPr lang="en-GB"/>
        </a:p>
      </dgm:t>
    </dgm:pt>
    <dgm:pt modelId="{55323315-57C2-42FB-9EB2-861C4B30AA87}" type="sibTrans" cxnId="{585CB083-7CC6-4035-BC04-B2B01400745D}">
      <dgm:prSet/>
      <dgm:spPr/>
      <dgm:t>
        <a:bodyPr/>
        <a:lstStyle/>
        <a:p>
          <a:endParaRPr lang="en-GB"/>
        </a:p>
      </dgm:t>
    </dgm:pt>
    <dgm:pt modelId="{6A70E55C-5EBD-4494-8096-25EBEA1005A6}">
      <dgm:prSet custT="1"/>
      <dgm:spPr/>
      <dgm:t>
        <a:bodyPr/>
        <a:lstStyle/>
        <a:p>
          <a:pPr rtl="0"/>
          <a:r>
            <a:rPr lang="en-GB" sz="1800" b="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To promote</a:t>
          </a:r>
          <a:r>
            <a:rPr lang="en-GB" sz="18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 </a:t>
          </a:r>
          <a:r>
            <a:rPr lang="en-GB" sz="1800" b="1" dirty="0" smtClean="0">
              <a:solidFill>
                <a:srgbClr val="414141"/>
              </a:solidFill>
              <a:latin typeface="Franklin Gothic Book" panose="020B0503020102020204" pitchFamily="34" charset="0"/>
            </a:rPr>
            <a:t>transition market based economies optimising public sector support to service delivery </a:t>
          </a:r>
          <a:endParaRPr lang="en-GB" sz="1800" dirty="0">
            <a:solidFill>
              <a:srgbClr val="414141"/>
            </a:solidFill>
            <a:latin typeface="Franklin Gothic Book" panose="020B0503020102020204" pitchFamily="34" charset="0"/>
          </a:endParaRPr>
        </a:p>
      </dgm:t>
    </dgm:pt>
    <dgm:pt modelId="{DBCFF6F3-2D10-4EDC-85D8-9058F9C83EB6}" type="parTrans" cxnId="{7BCD9289-B3DE-442C-929A-4CBA5B8D7822}">
      <dgm:prSet/>
      <dgm:spPr/>
      <dgm:t>
        <a:bodyPr/>
        <a:lstStyle/>
        <a:p>
          <a:endParaRPr lang="en-GB"/>
        </a:p>
      </dgm:t>
    </dgm:pt>
    <dgm:pt modelId="{A2392135-4F0A-4568-A340-DC131F71826F}" type="sibTrans" cxnId="{7BCD9289-B3DE-442C-929A-4CBA5B8D7822}">
      <dgm:prSet/>
      <dgm:spPr/>
      <dgm:t>
        <a:bodyPr/>
        <a:lstStyle/>
        <a:p>
          <a:endParaRPr lang="en-GB"/>
        </a:p>
      </dgm:t>
    </dgm:pt>
    <dgm:pt modelId="{BBD18DD5-1AC6-4EA2-969A-073A58CD0429}">
      <dgm:prSet custT="1"/>
      <dgm:spPr/>
      <dgm:t>
        <a:bodyPr/>
        <a:lstStyle/>
        <a:p>
          <a:pPr rtl="0"/>
          <a:endParaRPr lang="en-GB" sz="1800" dirty="0">
            <a:solidFill>
              <a:srgbClr val="414141"/>
            </a:solidFill>
            <a:latin typeface="Franklin Gothic Book" panose="020B0503020102020204" pitchFamily="34" charset="0"/>
          </a:endParaRPr>
        </a:p>
      </dgm:t>
    </dgm:pt>
    <dgm:pt modelId="{58236231-3756-4442-9DDA-2DB43B443512}" type="parTrans" cxnId="{2164E72C-4E4A-4640-BDEB-01896B466DAC}">
      <dgm:prSet/>
      <dgm:spPr/>
      <dgm:t>
        <a:bodyPr/>
        <a:lstStyle/>
        <a:p>
          <a:endParaRPr lang="en-GB"/>
        </a:p>
      </dgm:t>
    </dgm:pt>
    <dgm:pt modelId="{64DB8AF5-FE1D-4BA8-9057-8404F992C28A}" type="sibTrans" cxnId="{2164E72C-4E4A-4640-BDEB-01896B466DAC}">
      <dgm:prSet/>
      <dgm:spPr/>
      <dgm:t>
        <a:bodyPr/>
        <a:lstStyle/>
        <a:p>
          <a:endParaRPr lang="en-GB"/>
        </a:p>
      </dgm:t>
    </dgm:pt>
    <dgm:pt modelId="{B54D401A-DC5C-496A-B452-529517E70D7A}">
      <dgm:prSet custT="1"/>
      <dgm:spPr/>
      <dgm:t>
        <a:bodyPr/>
        <a:lstStyle/>
        <a:p>
          <a:pPr rtl="0"/>
          <a:endParaRPr lang="en-GB" sz="1800" dirty="0">
            <a:solidFill>
              <a:srgbClr val="414141"/>
            </a:solidFill>
            <a:latin typeface="Franklin Gothic Book" panose="020B0503020102020204" pitchFamily="34" charset="0"/>
          </a:endParaRPr>
        </a:p>
      </dgm:t>
    </dgm:pt>
    <dgm:pt modelId="{DD133865-9864-427F-8663-A6F99750D25C}" type="parTrans" cxnId="{E06EF885-BFD0-429A-A04F-605D615BE12B}">
      <dgm:prSet/>
      <dgm:spPr/>
      <dgm:t>
        <a:bodyPr/>
        <a:lstStyle/>
        <a:p>
          <a:endParaRPr lang="en-GB"/>
        </a:p>
      </dgm:t>
    </dgm:pt>
    <dgm:pt modelId="{F5BF8F14-8D92-4432-BFEB-57E873E7BA51}" type="sibTrans" cxnId="{E06EF885-BFD0-429A-A04F-605D615BE12B}">
      <dgm:prSet/>
      <dgm:spPr/>
      <dgm:t>
        <a:bodyPr/>
        <a:lstStyle/>
        <a:p>
          <a:endParaRPr lang="en-GB"/>
        </a:p>
      </dgm:t>
    </dgm:pt>
    <dgm:pt modelId="{80DCB7A2-862F-4E2D-878A-326F4CDB1788}" type="pres">
      <dgm:prSet presAssocID="{BA4D41AC-0C06-4B23-9D79-61A64DEA371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6BC54F2-950E-46DA-BD2E-919E53D47D1D}" type="pres">
      <dgm:prSet presAssocID="{9A3643AF-0A77-4C1D-A14E-FD7E0D46F7C3}" presName="parentLin" presStyleCnt="0"/>
      <dgm:spPr/>
      <dgm:t>
        <a:bodyPr/>
        <a:lstStyle/>
        <a:p>
          <a:endParaRPr lang="en-GB"/>
        </a:p>
      </dgm:t>
    </dgm:pt>
    <dgm:pt modelId="{2988223B-4941-4FF4-832D-F8B0E2E2212F}" type="pres">
      <dgm:prSet presAssocID="{9A3643AF-0A77-4C1D-A14E-FD7E0D46F7C3}" presName="parentLeftMargin" presStyleLbl="node1" presStyleIdx="0" presStyleCnt="1"/>
      <dgm:spPr/>
      <dgm:t>
        <a:bodyPr/>
        <a:lstStyle/>
        <a:p>
          <a:endParaRPr lang="en-GB"/>
        </a:p>
      </dgm:t>
    </dgm:pt>
    <dgm:pt modelId="{810814FE-15FE-4778-8FA9-643A2F7DD3B3}" type="pres">
      <dgm:prSet presAssocID="{9A3643AF-0A77-4C1D-A14E-FD7E0D46F7C3}" presName="parentText" presStyleLbl="node1" presStyleIdx="0" presStyleCnt="1" custScaleX="57564" custScaleY="43270" custLinFactNeighborY="-2394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89359E7-F96D-4D10-B571-22C9D12B2BFE}" type="pres">
      <dgm:prSet presAssocID="{9A3643AF-0A77-4C1D-A14E-FD7E0D46F7C3}" presName="negativeSpace" presStyleCnt="0"/>
      <dgm:spPr/>
      <dgm:t>
        <a:bodyPr/>
        <a:lstStyle/>
        <a:p>
          <a:endParaRPr lang="en-GB"/>
        </a:p>
      </dgm:t>
    </dgm:pt>
    <dgm:pt modelId="{4048C1DF-9D2B-46E2-9F43-0FF07BB3FBB8}" type="pres">
      <dgm:prSet presAssocID="{9A3643AF-0A77-4C1D-A14E-FD7E0D46F7C3}" presName="childText" presStyleLbl="conFgAcc1" presStyleIdx="0" presStyleCnt="1" custScaleX="97209" custScaleY="12052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FFC4004-3AEA-47FA-867F-45A158E7315E}" type="presOf" srcId="{9A3643AF-0A77-4C1D-A14E-FD7E0D46F7C3}" destId="{2988223B-4941-4FF4-832D-F8B0E2E2212F}" srcOrd="0" destOrd="0" presId="urn:microsoft.com/office/officeart/2005/8/layout/list1"/>
    <dgm:cxn modelId="{7BCD9289-B3DE-442C-929A-4CBA5B8D7822}" srcId="{9A3643AF-0A77-4C1D-A14E-FD7E0D46F7C3}" destId="{6A70E55C-5EBD-4494-8096-25EBEA1005A6}" srcOrd="4" destOrd="0" parTransId="{DBCFF6F3-2D10-4EDC-85D8-9058F9C83EB6}" sibTransId="{A2392135-4F0A-4568-A340-DC131F71826F}"/>
    <dgm:cxn modelId="{E06EF885-BFD0-429A-A04F-605D615BE12B}" srcId="{9A3643AF-0A77-4C1D-A14E-FD7E0D46F7C3}" destId="{B54D401A-DC5C-496A-B452-529517E70D7A}" srcOrd="3" destOrd="0" parTransId="{DD133865-9864-427F-8663-A6F99750D25C}" sibTransId="{F5BF8F14-8D92-4432-BFEB-57E873E7BA51}"/>
    <dgm:cxn modelId="{585CB083-7CC6-4035-BC04-B2B01400745D}" srcId="{9A3643AF-0A77-4C1D-A14E-FD7E0D46F7C3}" destId="{47B0F5A6-A9C2-4812-8F73-9E28B9A2C221}" srcOrd="2" destOrd="0" parTransId="{7DC7223A-7B36-4EE9-9F15-A035E9150585}" sibTransId="{55323315-57C2-42FB-9EB2-861C4B30AA87}"/>
    <dgm:cxn modelId="{020150FD-0029-47D5-BEF4-DF581B6D06C3}" type="presOf" srcId="{F312E156-BD90-419E-AB8A-294F0EE9C672}" destId="{4048C1DF-9D2B-46E2-9F43-0FF07BB3FBB8}" srcOrd="0" destOrd="0" presId="urn:microsoft.com/office/officeart/2005/8/layout/list1"/>
    <dgm:cxn modelId="{558344D5-4D3C-4B11-A1F7-CF29398D15E1}" srcId="{BA4D41AC-0C06-4B23-9D79-61A64DEA3718}" destId="{9A3643AF-0A77-4C1D-A14E-FD7E0D46F7C3}" srcOrd="0" destOrd="0" parTransId="{E50814D7-83B7-489B-AB53-4A25AF0DF308}" sibTransId="{0DF6B6BA-2008-4AE3-B6B7-BF295BEA9588}"/>
    <dgm:cxn modelId="{90D25631-6FA7-417A-AB2A-D08F626CF6C1}" type="presOf" srcId="{9A3643AF-0A77-4C1D-A14E-FD7E0D46F7C3}" destId="{810814FE-15FE-4778-8FA9-643A2F7DD3B3}" srcOrd="1" destOrd="0" presId="urn:microsoft.com/office/officeart/2005/8/layout/list1"/>
    <dgm:cxn modelId="{B62F9415-7D33-4275-A2D6-9D9ADDC3F69B}" type="presOf" srcId="{BBD18DD5-1AC6-4EA2-969A-073A58CD0429}" destId="{4048C1DF-9D2B-46E2-9F43-0FF07BB3FBB8}" srcOrd="0" destOrd="1" presId="urn:microsoft.com/office/officeart/2005/8/layout/list1"/>
    <dgm:cxn modelId="{EDAFF9C7-39E8-4D48-8561-B00AF3533BEA}" type="presOf" srcId="{47B0F5A6-A9C2-4812-8F73-9E28B9A2C221}" destId="{4048C1DF-9D2B-46E2-9F43-0FF07BB3FBB8}" srcOrd="0" destOrd="2" presId="urn:microsoft.com/office/officeart/2005/8/layout/list1"/>
    <dgm:cxn modelId="{1AD7F628-D932-4AC9-B0A0-60F60788EDE2}" type="presOf" srcId="{6A70E55C-5EBD-4494-8096-25EBEA1005A6}" destId="{4048C1DF-9D2B-46E2-9F43-0FF07BB3FBB8}" srcOrd="0" destOrd="4" presId="urn:microsoft.com/office/officeart/2005/8/layout/list1"/>
    <dgm:cxn modelId="{0F4DE98E-B388-4606-A5A0-DA8BDDA1175D}" srcId="{9A3643AF-0A77-4C1D-A14E-FD7E0D46F7C3}" destId="{F312E156-BD90-419E-AB8A-294F0EE9C672}" srcOrd="0" destOrd="0" parTransId="{88FD0113-B40F-481A-A5C4-E6CE073C78DF}" sibTransId="{21390F9B-2747-4974-951E-E8680EC7C5F0}"/>
    <dgm:cxn modelId="{D50058C5-A8C8-47E3-9283-F04F863018D1}" type="presOf" srcId="{B54D401A-DC5C-496A-B452-529517E70D7A}" destId="{4048C1DF-9D2B-46E2-9F43-0FF07BB3FBB8}" srcOrd="0" destOrd="3" presId="urn:microsoft.com/office/officeart/2005/8/layout/list1"/>
    <dgm:cxn modelId="{2164E72C-4E4A-4640-BDEB-01896B466DAC}" srcId="{9A3643AF-0A77-4C1D-A14E-FD7E0D46F7C3}" destId="{BBD18DD5-1AC6-4EA2-969A-073A58CD0429}" srcOrd="1" destOrd="0" parTransId="{58236231-3756-4442-9DDA-2DB43B443512}" sibTransId="{64DB8AF5-FE1D-4BA8-9057-8404F992C28A}"/>
    <dgm:cxn modelId="{1787FC53-2177-4454-952B-62AEEF215ADF}" type="presOf" srcId="{BA4D41AC-0C06-4B23-9D79-61A64DEA3718}" destId="{80DCB7A2-862F-4E2D-878A-326F4CDB1788}" srcOrd="0" destOrd="0" presId="urn:microsoft.com/office/officeart/2005/8/layout/list1"/>
    <dgm:cxn modelId="{BD2AE66C-F75F-4722-8AD5-F6864C115718}" type="presParOf" srcId="{80DCB7A2-862F-4E2D-878A-326F4CDB1788}" destId="{36BC54F2-950E-46DA-BD2E-919E53D47D1D}" srcOrd="0" destOrd="0" presId="urn:microsoft.com/office/officeart/2005/8/layout/list1"/>
    <dgm:cxn modelId="{7D1E2FDD-1D8E-4C03-9206-B8F789440327}" type="presParOf" srcId="{36BC54F2-950E-46DA-BD2E-919E53D47D1D}" destId="{2988223B-4941-4FF4-832D-F8B0E2E2212F}" srcOrd="0" destOrd="0" presId="urn:microsoft.com/office/officeart/2005/8/layout/list1"/>
    <dgm:cxn modelId="{375DD845-CE21-4AC2-B3D5-23EAA3A3A575}" type="presParOf" srcId="{36BC54F2-950E-46DA-BD2E-919E53D47D1D}" destId="{810814FE-15FE-4778-8FA9-643A2F7DD3B3}" srcOrd="1" destOrd="0" presId="urn:microsoft.com/office/officeart/2005/8/layout/list1"/>
    <dgm:cxn modelId="{F4F7C975-9D99-42B6-A7D6-D2211F063E8E}" type="presParOf" srcId="{80DCB7A2-862F-4E2D-878A-326F4CDB1788}" destId="{689359E7-F96D-4D10-B571-22C9D12B2BFE}" srcOrd="1" destOrd="0" presId="urn:microsoft.com/office/officeart/2005/8/layout/list1"/>
    <dgm:cxn modelId="{69DEDFF9-D815-4603-865E-1230186B97C9}" type="presParOf" srcId="{80DCB7A2-862F-4E2D-878A-326F4CDB1788}" destId="{4048C1DF-9D2B-46E2-9F43-0FF07BB3FBB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2D1E40-AF7B-41FC-B180-F6B6B8C6558F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DB44721D-E899-49DB-8E34-A2FD6FA6139D}">
      <dgm:prSet phldrT="[Text]" custT="1"/>
      <dgm:spPr/>
      <dgm:t>
        <a:bodyPr/>
        <a:lstStyle/>
        <a:p>
          <a:r>
            <a:rPr lang="en-GB" sz="1600" dirty="0" smtClean="0">
              <a:latin typeface="Franklin Gothic Book" panose="020B0503020102020204" pitchFamily="34" charset="0"/>
            </a:rPr>
            <a:t>Operations to comply with both national </a:t>
          </a:r>
          <a:r>
            <a:rPr lang="en-GB" sz="1600" u="sng" dirty="0" smtClean="0">
              <a:latin typeface="Franklin Gothic Book" panose="020B0503020102020204" pitchFamily="34" charset="0"/>
            </a:rPr>
            <a:t>and</a:t>
          </a:r>
          <a:r>
            <a:rPr lang="en-GB" sz="1600" dirty="0" smtClean="0">
              <a:latin typeface="Franklin Gothic Book" panose="020B0503020102020204" pitchFamily="34" charset="0"/>
            </a:rPr>
            <a:t> EU standards</a:t>
          </a:r>
          <a:endParaRPr lang="en-GB" sz="1600" dirty="0">
            <a:latin typeface="Franklin Gothic Book" panose="020B0503020102020204" pitchFamily="34" charset="0"/>
          </a:endParaRPr>
        </a:p>
      </dgm:t>
    </dgm:pt>
    <dgm:pt modelId="{A4B84C3B-7AA8-4E37-847E-9135D6E1622B}" type="parTrans" cxnId="{39E7E80B-DAD6-4CA8-B9A0-4ABF813C8BE4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DCDECBA7-230F-4AE7-9ABB-0107ACBA51B8}" type="sibTrans" cxnId="{39E7E80B-DAD6-4CA8-B9A0-4ABF813C8BE4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8FF9F594-1D66-44D8-810C-96590E4AAE2F}">
      <dgm:prSet phldrT="[Text]" custT="1"/>
      <dgm:spPr/>
      <dgm:t>
        <a:bodyPr/>
        <a:lstStyle/>
        <a:p>
          <a:r>
            <a:rPr lang="en-US" sz="1600" dirty="0" smtClean="0">
              <a:latin typeface="Franklin Gothic Book" panose="020B0503020102020204" pitchFamily="34" charset="0"/>
            </a:rPr>
            <a:t>Financially self-supporting project (debt repaid from cash flows with adequate cover ratios)</a:t>
          </a:r>
          <a:endParaRPr lang="en-GB" sz="1600" dirty="0">
            <a:latin typeface="Franklin Gothic Book" panose="020B0503020102020204" pitchFamily="34" charset="0"/>
          </a:endParaRPr>
        </a:p>
      </dgm:t>
    </dgm:pt>
    <dgm:pt modelId="{B7A0E26A-EE1F-4A2E-9F88-7E7AF21DD96E}" type="parTrans" cxnId="{CC48BFA4-A42C-4033-8BC0-21F9F102A110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7F504D52-6341-449A-8B9F-E427D3AEB884}" type="sibTrans" cxnId="{CC48BFA4-A42C-4033-8BC0-21F9F102A110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F6C20D28-F634-41BF-AFC2-5AB2112A4DD8}">
      <dgm:prSet phldrT="[Text]" custT="1"/>
      <dgm:spPr/>
      <dgm:t>
        <a:bodyPr/>
        <a:lstStyle/>
        <a:p>
          <a:r>
            <a:rPr lang="en-US" sz="1600" dirty="0" smtClean="0">
              <a:latin typeface="Franklin Gothic Book" panose="020B0503020102020204" pitchFamily="34" charset="0"/>
            </a:rPr>
            <a:t>Objective of operational improvements supported by pre-defined investments</a:t>
          </a:r>
          <a:endParaRPr lang="en-GB" sz="1600" dirty="0">
            <a:latin typeface="Franklin Gothic Book" panose="020B0503020102020204" pitchFamily="34" charset="0"/>
          </a:endParaRPr>
        </a:p>
      </dgm:t>
    </dgm:pt>
    <dgm:pt modelId="{4C4203C5-FFB5-4ABE-B73F-190D0A6F34C0}" type="parTrans" cxnId="{7F275E4D-8BDE-4016-99DA-4E0146244F72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DAC5772F-0D0A-4662-8421-33A9BAB6EF03}" type="sibTrans" cxnId="{7F275E4D-8BDE-4016-99DA-4E0146244F72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517A2939-DD95-4C7D-99DC-B0567C049E10}">
      <dgm:prSet custT="1"/>
      <dgm:spPr/>
      <dgm:t>
        <a:bodyPr/>
        <a:lstStyle/>
        <a:p>
          <a:r>
            <a:rPr lang="en-US" sz="1600" dirty="0" smtClean="0">
              <a:latin typeface="Franklin Gothic Book" panose="020B0503020102020204" pitchFamily="34" charset="0"/>
            </a:rPr>
            <a:t>Objective of support to reform</a:t>
          </a:r>
        </a:p>
      </dgm:t>
    </dgm:pt>
    <dgm:pt modelId="{04C01844-8480-4AA7-AEA1-593D4B7C46A2}" type="parTrans" cxnId="{5C5CBBC0-F3B7-4801-8BC6-1594E0291356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C6D14920-BB8F-4934-9439-B4DBFC4663BD}" type="sibTrans" cxnId="{5C5CBBC0-F3B7-4801-8BC6-1594E0291356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30F06808-CE60-444C-B4B0-ABCEE3E6EECB}">
      <dgm:prSet custT="1"/>
      <dgm:spPr/>
      <dgm:t>
        <a:bodyPr/>
        <a:lstStyle/>
        <a:p>
          <a:r>
            <a:rPr lang="en-US" sz="16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Energy and other efficiencies</a:t>
          </a:r>
          <a:endParaRPr lang="en-GB" sz="1600" dirty="0">
            <a:solidFill>
              <a:srgbClr val="414141"/>
            </a:solidFill>
            <a:latin typeface="Franklin Gothic Book" panose="020B0503020102020204" pitchFamily="34" charset="0"/>
          </a:endParaRPr>
        </a:p>
      </dgm:t>
    </dgm:pt>
    <dgm:pt modelId="{ACF82818-9571-4DF5-9DE9-830A17BFB061}" type="parTrans" cxnId="{176DD607-3E1B-48E4-B1D1-AC6B6AB873FA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BF02DCCD-4012-4CF4-AE7E-9A35167E1C47}" type="sibTrans" cxnId="{176DD607-3E1B-48E4-B1D1-AC6B6AB873FA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6AD45C4B-B367-4505-B605-7A3196192B99}">
      <dgm:prSet custT="1"/>
      <dgm:spPr/>
      <dgm:t>
        <a:bodyPr/>
        <a:lstStyle/>
        <a:p>
          <a:r>
            <a:rPr lang="en-US" sz="16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Commercialisation and management overhaul </a:t>
          </a:r>
        </a:p>
      </dgm:t>
    </dgm:pt>
    <dgm:pt modelId="{B01A8E77-343F-4F61-B85D-DF0C326B0E8E}" type="parTrans" cxnId="{6BB8E91F-1371-4B4F-95FF-C43D4BB9CAB1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39C5C1AB-6CED-473B-8463-D0309406BB3A}" type="sibTrans" cxnId="{6BB8E91F-1371-4B4F-95FF-C43D4BB9CAB1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B38BD24E-0A3B-420C-AEB7-8ABC2B9E8F12}">
      <dgm:prSet custT="1"/>
      <dgm:spPr/>
      <dgm:t>
        <a:bodyPr/>
        <a:lstStyle/>
        <a:p>
          <a:r>
            <a:rPr lang="en-US" sz="16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Demonstration effect</a:t>
          </a:r>
          <a:endParaRPr lang="en-GB" sz="1600" dirty="0">
            <a:solidFill>
              <a:srgbClr val="414141"/>
            </a:solidFill>
            <a:latin typeface="Franklin Gothic Book" panose="020B0503020102020204" pitchFamily="34" charset="0"/>
          </a:endParaRPr>
        </a:p>
      </dgm:t>
    </dgm:pt>
    <dgm:pt modelId="{5C3777EA-6BB0-4F59-BCC6-05F7A3CBF4BF}" type="parTrans" cxnId="{A14A3F77-39B9-4B51-A5B3-D5DC6C133E89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946B3A00-2D4D-406C-9F77-0900A6F37B3C}" type="sibTrans" cxnId="{A14A3F77-39B9-4B51-A5B3-D5DC6C133E89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44C1E7D2-5F7B-45FA-8F27-9325E81C2D9D}">
      <dgm:prSet custT="1"/>
      <dgm:spPr/>
      <dgm:t>
        <a:bodyPr/>
        <a:lstStyle/>
        <a:p>
          <a:r>
            <a:rPr lang="en-US" sz="16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Tariff and collection reform</a:t>
          </a:r>
        </a:p>
      </dgm:t>
    </dgm:pt>
    <dgm:pt modelId="{229C157C-7620-4D90-8DA3-7A2FD439ABA1}" type="parTrans" cxnId="{28CA77A3-2355-4864-8192-542DB143CC72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0664E0F0-36F2-43E4-AE58-1B5D0E8AACD4}" type="sibTrans" cxnId="{28CA77A3-2355-4864-8192-542DB143CC72}">
      <dgm:prSet/>
      <dgm:spPr/>
      <dgm:t>
        <a:bodyPr/>
        <a:lstStyle/>
        <a:p>
          <a:endParaRPr lang="en-GB" sz="1600">
            <a:latin typeface="Franklin Gothic Book" panose="020B0503020102020204" pitchFamily="34" charset="0"/>
          </a:endParaRPr>
        </a:p>
      </dgm:t>
    </dgm:pt>
    <dgm:pt modelId="{8E28EF1B-B6B4-4D55-9204-9C10D4DA512C}" type="pres">
      <dgm:prSet presAssocID="{042D1E40-AF7B-41FC-B180-F6B6B8C655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26ECAA9-BA33-456D-B562-6997229B2A48}" type="pres">
      <dgm:prSet presAssocID="{DB44721D-E899-49DB-8E34-A2FD6FA6139D}" presName="parentLin" presStyleCnt="0"/>
      <dgm:spPr/>
    </dgm:pt>
    <dgm:pt modelId="{518F9314-2ABA-4C29-B70E-301DB57C53AF}" type="pres">
      <dgm:prSet presAssocID="{DB44721D-E899-49DB-8E34-A2FD6FA6139D}" presName="parentLeftMargin" presStyleLbl="node1" presStyleIdx="0" presStyleCnt="4"/>
      <dgm:spPr/>
      <dgm:t>
        <a:bodyPr/>
        <a:lstStyle/>
        <a:p>
          <a:endParaRPr lang="en-GB"/>
        </a:p>
      </dgm:t>
    </dgm:pt>
    <dgm:pt modelId="{ABC01626-3FF5-4FEA-BE73-51A04DE2DFAB}" type="pres">
      <dgm:prSet presAssocID="{DB44721D-E899-49DB-8E34-A2FD6FA6139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48E57B-53D1-457C-B1C6-DFF64A88A37E}" type="pres">
      <dgm:prSet presAssocID="{DB44721D-E899-49DB-8E34-A2FD6FA6139D}" presName="negativeSpace" presStyleCnt="0"/>
      <dgm:spPr/>
    </dgm:pt>
    <dgm:pt modelId="{4D461658-389D-485C-8B2D-BA852FA02A2A}" type="pres">
      <dgm:prSet presAssocID="{DB44721D-E899-49DB-8E34-A2FD6FA6139D}" presName="childText" presStyleLbl="conFgAcc1" presStyleIdx="0" presStyleCnt="4">
        <dgm:presLayoutVars>
          <dgm:bulletEnabled val="1"/>
        </dgm:presLayoutVars>
      </dgm:prSet>
      <dgm:spPr/>
    </dgm:pt>
    <dgm:pt modelId="{D26D8447-A943-469A-AA55-9D85D0AE5180}" type="pres">
      <dgm:prSet presAssocID="{DCDECBA7-230F-4AE7-9ABB-0107ACBA51B8}" presName="spaceBetweenRectangles" presStyleCnt="0"/>
      <dgm:spPr/>
    </dgm:pt>
    <dgm:pt modelId="{2984213C-E04A-43D6-9803-7740806E0089}" type="pres">
      <dgm:prSet presAssocID="{8FF9F594-1D66-44D8-810C-96590E4AAE2F}" presName="parentLin" presStyleCnt="0"/>
      <dgm:spPr/>
    </dgm:pt>
    <dgm:pt modelId="{E3331D3A-5837-4AF1-9EF4-45F54532D2B4}" type="pres">
      <dgm:prSet presAssocID="{8FF9F594-1D66-44D8-810C-96590E4AAE2F}" presName="parentLeftMargin" presStyleLbl="node1" presStyleIdx="0" presStyleCnt="4"/>
      <dgm:spPr/>
      <dgm:t>
        <a:bodyPr/>
        <a:lstStyle/>
        <a:p>
          <a:endParaRPr lang="en-GB"/>
        </a:p>
      </dgm:t>
    </dgm:pt>
    <dgm:pt modelId="{9F144125-A3EE-410E-8289-F0502C63202E}" type="pres">
      <dgm:prSet presAssocID="{8FF9F594-1D66-44D8-810C-96590E4AAE2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20F6F3-EFB8-464D-9160-0F6E24B76C8C}" type="pres">
      <dgm:prSet presAssocID="{8FF9F594-1D66-44D8-810C-96590E4AAE2F}" presName="negativeSpace" presStyleCnt="0"/>
      <dgm:spPr/>
    </dgm:pt>
    <dgm:pt modelId="{EA77FCD1-612E-4A0A-AAB5-DC7651ADC06E}" type="pres">
      <dgm:prSet presAssocID="{8FF9F594-1D66-44D8-810C-96590E4AAE2F}" presName="childText" presStyleLbl="conFgAcc1" presStyleIdx="1" presStyleCnt="4">
        <dgm:presLayoutVars>
          <dgm:bulletEnabled val="1"/>
        </dgm:presLayoutVars>
      </dgm:prSet>
      <dgm:spPr/>
    </dgm:pt>
    <dgm:pt modelId="{E47A522F-4475-4AAA-918C-0227D64E5887}" type="pres">
      <dgm:prSet presAssocID="{7F504D52-6341-449A-8B9F-E427D3AEB884}" presName="spaceBetweenRectangles" presStyleCnt="0"/>
      <dgm:spPr/>
    </dgm:pt>
    <dgm:pt modelId="{1A773900-9A48-4F0B-974F-91A4B8A29EDC}" type="pres">
      <dgm:prSet presAssocID="{F6C20D28-F634-41BF-AFC2-5AB2112A4DD8}" presName="parentLin" presStyleCnt="0"/>
      <dgm:spPr/>
    </dgm:pt>
    <dgm:pt modelId="{E40809A4-B4A7-4C6A-AE07-74DAAA6A8714}" type="pres">
      <dgm:prSet presAssocID="{F6C20D28-F634-41BF-AFC2-5AB2112A4DD8}" presName="parentLeftMargin" presStyleLbl="node1" presStyleIdx="1" presStyleCnt="4"/>
      <dgm:spPr/>
      <dgm:t>
        <a:bodyPr/>
        <a:lstStyle/>
        <a:p>
          <a:endParaRPr lang="en-GB"/>
        </a:p>
      </dgm:t>
    </dgm:pt>
    <dgm:pt modelId="{C5E1705B-93CF-4ED3-AF74-71E0A6FA4E81}" type="pres">
      <dgm:prSet presAssocID="{F6C20D28-F634-41BF-AFC2-5AB2112A4DD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964FE6-02AA-486D-9E6C-2341D1BF28A9}" type="pres">
      <dgm:prSet presAssocID="{F6C20D28-F634-41BF-AFC2-5AB2112A4DD8}" presName="negativeSpace" presStyleCnt="0"/>
      <dgm:spPr/>
    </dgm:pt>
    <dgm:pt modelId="{0367CBB8-4AC4-4373-97CD-3F33B9AEBE52}" type="pres">
      <dgm:prSet presAssocID="{F6C20D28-F634-41BF-AFC2-5AB2112A4DD8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FFB339-7F6C-4BA0-8D85-9558F75BF3D6}" type="pres">
      <dgm:prSet presAssocID="{DAC5772F-0D0A-4662-8421-33A9BAB6EF03}" presName="spaceBetweenRectangles" presStyleCnt="0"/>
      <dgm:spPr/>
    </dgm:pt>
    <dgm:pt modelId="{91F3343A-C83E-4D99-9DC1-FEA074DFB0C5}" type="pres">
      <dgm:prSet presAssocID="{517A2939-DD95-4C7D-99DC-B0567C049E10}" presName="parentLin" presStyleCnt="0"/>
      <dgm:spPr/>
    </dgm:pt>
    <dgm:pt modelId="{2DAA5BB3-E058-440D-BEBA-4B6EA96F5C96}" type="pres">
      <dgm:prSet presAssocID="{517A2939-DD95-4C7D-99DC-B0567C049E10}" presName="parentLeftMargin" presStyleLbl="node1" presStyleIdx="2" presStyleCnt="4"/>
      <dgm:spPr/>
      <dgm:t>
        <a:bodyPr/>
        <a:lstStyle/>
        <a:p>
          <a:endParaRPr lang="en-GB"/>
        </a:p>
      </dgm:t>
    </dgm:pt>
    <dgm:pt modelId="{B5B21FE0-EB7B-498F-A808-80FD43356EB5}" type="pres">
      <dgm:prSet presAssocID="{517A2939-DD95-4C7D-99DC-B0567C049E1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2A6A41-C989-440E-872A-485F19BE6EE4}" type="pres">
      <dgm:prSet presAssocID="{517A2939-DD95-4C7D-99DC-B0567C049E10}" presName="negativeSpace" presStyleCnt="0"/>
      <dgm:spPr/>
    </dgm:pt>
    <dgm:pt modelId="{757A3758-3D06-4685-8095-E5D2CF5446B4}" type="pres">
      <dgm:prSet presAssocID="{517A2939-DD95-4C7D-99DC-B0567C049E10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525ECD7-A064-42DC-AAE7-9D0A23581292}" type="presOf" srcId="{F6C20D28-F634-41BF-AFC2-5AB2112A4DD8}" destId="{E40809A4-B4A7-4C6A-AE07-74DAAA6A8714}" srcOrd="0" destOrd="0" presId="urn:microsoft.com/office/officeart/2005/8/layout/list1"/>
    <dgm:cxn modelId="{69A59052-4122-40A7-889D-C30ECD3B38E1}" type="presOf" srcId="{517A2939-DD95-4C7D-99DC-B0567C049E10}" destId="{2DAA5BB3-E058-440D-BEBA-4B6EA96F5C96}" srcOrd="0" destOrd="0" presId="urn:microsoft.com/office/officeart/2005/8/layout/list1"/>
    <dgm:cxn modelId="{A23E7569-51A1-435F-8827-BE9CE693F9E0}" type="presOf" srcId="{517A2939-DD95-4C7D-99DC-B0567C049E10}" destId="{B5B21FE0-EB7B-498F-A808-80FD43356EB5}" srcOrd="1" destOrd="0" presId="urn:microsoft.com/office/officeart/2005/8/layout/list1"/>
    <dgm:cxn modelId="{F99C5B76-D439-4B39-8427-BC7596B26FAB}" type="presOf" srcId="{F6C20D28-F634-41BF-AFC2-5AB2112A4DD8}" destId="{C5E1705B-93CF-4ED3-AF74-71E0A6FA4E81}" srcOrd="1" destOrd="0" presId="urn:microsoft.com/office/officeart/2005/8/layout/list1"/>
    <dgm:cxn modelId="{DAA96CCB-EBBE-4A6E-82E9-36F5D8124A62}" type="presOf" srcId="{8FF9F594-1D66-44D8-810C-96590E4AAE2F}" destId="{E3331D3A-5837-4AF1-9EF4-45F54532D2B4}" srcOrd="0" destOrd="0" presId="urn:microsoft.com/office/officeart/2005/8/layout/list1"/>
    <dgm:cxn modelId="{A14A3F77-39B9-4B51-A5B3-D5DC6C133E89}" srcId="{517A2939-DD95-4C7D-99DC-B0567C049E10}" destId="{B38BD24E-0A3B-420C-AEB7-8ABC2B9E8F12}" srcOrd="0" destOrd="0" parTransId="{5C3777EA-6BB0-4F59-BCC6-05F7A3CBF4BF}" sibTransId="{946B3A00-2D4D-406C-9F77-0900A6F37B3C}"/>
    <dgm:cxn modelId="{6BB8E91F-1371-4B4F-95FF-C43D4BB9CAB1}" srcId="{F6C20D28-F634-41BF-AFC2-5AB2112A4DD8}" destId="{6AD45C4B-B367-4505-B605-7A3196192B99}" srcOrd="1" destOrd="0" parTransId="{B01A8E77-343F-4F61-B85D-DF0C326B0E8E}" sibTransId="{39C5C1AB-6CED-473B-8463-D0309406BB3A}"/>
    <dgm:cxn modelId="{7F275E4D-8BDE-4016-99DA-4E0146244F72}" srcId="{042D1E40-AF7B-41FC-B180-F6B6B8C6558F}" destId="{F6C20D28-F634-41BF-AFC2-5AB2112A4DD8}" srcOrd="2" destOrd="0" parTransId="{4C4203C5-FFB5-4ABE-B73F-190D0A6F34C0}" sibTransId="{DAC5772F-0D0A-4662-8421-33A9BAB6EF03}"/>
    <dgm:cxn modelId="{19188DAA-0BAE-4BA4-9A50-3ECFB935559A}" type="presOf" srcId="{B38BD24E-0A3B-420C-AEB7-8ABC2B9E8F12}" destId="{757A3758-3D06-4685-8095-E5D2CF5446B4}" srcOrd="0" destOrd="0" presId="urn:microsoft.com/office/officeart/2005/8/layout/list1"/>
    <dgm:cxn modelId="{60AE3977-B66A-4350-94BD-584F9C382CCB}" type="presOf" srcId="{DB44721D-E899-49DB-8E34-A2FD6FA6139D}" destId="{518F9314-2ABA-4C29-B70E-301DB57C53AF}" srcOrd="0" destOrd="0" presId="urn:microsoft.com/office/officeart/2005/8/layout/list1"/>
    <dgm:cxn modelId="{39E7E80B-DAD6-4CA8-B9A0-4ABF813C8BE4}" srcId="{042D1E40-AF7B-41FC-B180-F6B6B8C6558F}" destId="{DB44721D-E899-49DB-8E34-A2FD6FA6139D}" srcOrd="0" destOrd="0" parTransId="{A4B84C3B-7AA8-4E37-847E-9135D6E1622B}" sibTransId="{DCDECBA7-230F-4AE7-9ABB-0107ACBA51B8}"/>
    <dgm:cxn modelId="{5C5CBBC0-F3B7-4801-8BC6-1594E0291356}" srcId="{042D1E40-AF7B-41FC-B180-F6B6B8C6558F}" destId="{517A2939-DD95-4C7D-99DC-B0567C049E10}" srcOrd="3" destOrd="0" parTransId="{04C01844-8480-4AA7-AEA1-593D4B7C46A2}" sibTransId="{C6D14920-BB8F-4934-9439-B4DBFC4663BD}"/>
    <dgm:cxn modelId="{176DD607-3E1B-48E4-B1D1-AC6B6AB873FA}" srcId="{F6C20D28-F634-41BF-AFC2-5AB2112A4DD8}" destId="{30F06808-CE60-444C-B4B0-ABCEE3E6EECB}" srcOrd="0" destOrd="0" parTransId="{ACF82818-9571-4DF5-9DE9-830A17BFB061}" sibTransId="{BF02DCCD-4012-4CF4-AE7E-9A35167E1C47}"/>
    <dgm:cxn modelId="{28CA77A3-2355-4864-8192-542DB143CC72}" srcId="{517A2939-DD95-4C7D-99DC-B0567C049E10}" destId="{44C1E7D2-5F7B-45FA-8F27-9325E81C2D9D}" srcOrd="1" destOrd="0" parTransId="{229C157C-7620-4D90-8DA3-7A2FD439ABA1}" sibTransId="{0664E0F0-36F2-43E4-AE58-1B5D0E8AACD4}"/>
    <dgm:cxn modelId="{47469E1F-29A1-4F70-BD2A-43867DCA404C}" type="presOf" srcId="{6AD45C4B-B367-4505-B605-7A3196192B99}" destId="{0367CBB8-4AC4-4373-97CD-3F33B9AEBE52}" srcOrd="0" destOrd="1" presId="urn:microsoft.com/office/officeart/2005/8/layout/list1"/>
    <dgm:cxn modelId="{49483632-0C8C-4095-B01D-797216FDB7D0}" type="presOf" srcId="{042D1E40-AF7B-41FC-B180-F6B6B8C6558F}" destId="{8E28EF1B-B6B4-4D55-9204-9C10D4DA512C}" srcOrd="0" destOrd="0" presId="urn:microsoft.com/office/officeart/2005/8/layout/list1"/>
    <dgm:cxn modelId="{6DFA9C08-643D-44AC-842F-36167C8EEF21}" type="presOf" srcId="{DB44721D-E899-49DB-8E34-A2FD6FA6139D}" destId="{ABC01626-3FF5-4FEA-BE73-51A04DE2DFAB}" srcOrd="1" destOrd="0" presId="urn:microsoft.com/office/officeart/2005/8/layout/list1"/>
    <dgm:cxn modelId="{B4DCFF01-7CA0-4F43-95E1-EEB488C7E5EA}" type="presOf" srcId="{30F06808-CE60-444C-B4B0-ABCEE3E6EECB}" destId="{0367CBB8-4AC4-4373-97CD-3F33B9AEBE52}" srcOrd="0" destOrd="0" presId="urn:microsoft.com/office/officeart/2005/8/layout/list1"/>
    <dgm:cxn modelId="{FAD9E482-6383-4F67-957C-F61E6C09217C}" type="presOf" srcId="{8FF9F594-1D66-44D8-810C-96590E4AAE2F}" destId="{9F144125-A3EE-410E-8289-F0502C63202E}" srcOrd="1" destOrd="0" presId="urn:microsoft.com/office/officeart/2005/8/layout/list1"/>
    <dgm:cxn modelId="{CC48BFA4-A42C-4033-8BC0-21F9F102A110}" srcId="{042D1E40-AF7B-41FC-B180-F6B6B8C6558F}" destId="{8FF9F594-1D66-44D8-810C-96590E4AAE2F}" srcOrd="1" destOrd="0" parTransId="{B7A0E26A-EE1F-4A2E-9F88-7E7AF21DD96E}" sibTransId="{7F504D52-6341-449A-8B9F-E427D3AEB884}"/>
    <dgm:cxn modelId="{B25C828F-74DC-402B-BDC4-82FEC0D3DEEC}" type="presOf" srcId="{44C1E7D2-5F7B-45FA-8F27-9325E81C2D9D}" destId="{757A3758-3D06-4685-8095-E5D2CF5446B4}" srcOrd="0" destOrd="1" presId="urn:microsoft.com/office/officeart/2005/8/layout/list1"/>
    <dgm:cxn modelId="{5CDE9435-4B64-4B66-88EA-205B08387407}" type="presParOf" srcId="{8E28EF1B-B6B4-4D55-9204-9C10D4DA512C}" destId="{726ECAA9-BA33-456D-B562-6997229B2A48}" srcOrd="0" destOrd="0" presId="urn:microsoft.com/office/officeart/2005/8/layout/list1"/>
    <dgm:cxn modelId="{135363CE-5969-41F6-8E4B-53F3C76AD69C}" type="presParOf" srcId="{726ECAA9-BA33-456D-B562-6997229B2A48}" destId="{518F9314-2ABA-4C29-B70E-301DB57C53AF}" srcOrd="0" destOrd="0" presId="urn:microsoft.com/office/officeart/2005/8/layout/list1"/>
    <dgm:cxn modelId="{C0C63B2F-C39B-432A-A228-0E46A75A818B}" type="presParOf" srcId="{726ECAA9-BA33-456D-B562-6997229B2A48}" destId="{ABC01626-3FF5-4FEA-BE73-51A04DE2DFAB}" srcOrd="1" destOrd="0" presId="urn:microsoft.com/office/officeart/2005/8/layout/list1"/>
    <dgm:cxn modelId="{0B3EB5BD-A7F6-474A-99B5-7020FAC13C28}" type="presParOf" srcId="{8E28EF1B-B6B4-4D55-9204-9C10D4DA512C}" destId="{E448E57B-53D1-457C-B1C6-DFF64A88A37E}" srcOrd="1" destOrd="0" presId="urn:microsoft.com/office/officeart/2005/8/layout/list1"/>
    <dgm:cxn modelId="{9C00ECC0-23BE-45CF-9148-FF01B8622CB1}" type="presParOf" srcId="{8E28EF1B-B6B4-4D55-9204-9C10D4DA512C}" destId="{4D461658-389D-485C-8B2D-BA852FA02A2A}" srcOrd="2" destOrd="0" presId="urn:microsoft.com/office/officeart/2005/8/layout/list1"/>
    <dgm:cxn modelId="{9D2883A5-16CC-4543-A8BA-62004D2A1664}" type="presParOf" srcId="{8E28EF1B-B6B4-4D55-9204-9C10D4DA512C}" destId="{D26D8447-A943-469A-AA55-9D85D0AE5180}" srcOrd="3" destOrd="0" presId="urn:microsoft.com/office/officeart/2005/8/layout/list1"/>
    <dgm:cxn modelId="{FB9D2E1D-D96D-4D3F-BB3C-B5B1329E2969}" type="presParOf" srcId="{8E28EF1B-B6B4-4D55-9204-9C10D4DA512C}" destId="{2984213C-E04A-43D6-9803-7740806E0089}" srcOrd="4" destOrd="0" presId="urn:microsoft.com/office/officeart/2005/8/layout/list1"/>
    <dgm:cxn modelId="{C2EFB9AA-6096-4E59-BCB8-9BE3D1176CE3}" type="presParOf" srcId="{2984213C-E04A-43D6-9803-7740806E0089}" destId="{E3331D3A-5837-4AF1-9EF4-45F54532D2B4}" srcOrd="0" destOrd="0" presId="urn:microsoft.com/office/officeart/2005/8/layout/list1"/>
    <dgm:cxn modelId="{B86BA49F-10F7-429D-8730-F3FCD5790F6E}" type="presParOf" srcId="{2984213C-E04A-43D6-9803-7740806E0089}" destId="{9F144125-A3EE-410E-8289-F0502C63202E}" srcOrd="1" destOrd="0" presId="urn:microsoft.com/office/officeart/2005/8/layout/list1"/>
    <dgm:cxn modelId="{DB293924-9D4D-4E74-8907-B1E08B5F7CDA}" type="presParOf" srcId="{8E28EF1B-B6B4-4D55-9204-9C10D4DA512C}" destId="{6220F6F3-EFB8-464D-9160-0F6E24B76C8C}" srcOrd="5" destOrd="0" presId="urn:microsoft.com/office/officeart/2005/8/layout/list1"/>
    <dgm:cxn modelId="{0C6BD3EE-910F-4245-9638-2AB226422856}" type="presParOf" srcId="{8E28EF1B-B6B4-4D55-9204-9C10D4DA512C}" destId="{EA77FCD1-612E-4A0A-AAB5-DC7651ADC06E}" srcOrd="6" destOrd="0" presId="urn:microsoft.com/office/officeart/2005/8/layout/list1"/>
    <dgm:cxn modelId="{F5A475B9-C723-405E-8EED-0DF806D4E133}" type="presParOf" srcId="{8E28EF1B-B6B4-4D55-9204-9C10D4DA512C}" destId="{E47A522F-4475-4AAA-918C-0227D64E5887}" srcOrd="7" destOrd="0" presId="urn:microsoft.com/office/officeart/2005/8/layout/list1"/>
    <dgm:cxn modelId="{EBABF921-5432-461F-BA55-0EEEFEB90992}" type="presParOf" srcId="{8E28EF1B-B6B4-4D55-9204-9C10D4DA512C}" destId="{1A773900-9A48-4F0B-974F-91A4B8A29EDC}" srcOrd="8" destOrd="0" presId="urn:microsoft.com/office/officeart/2005/8/layout/list1"/>
    <dgm:cxn modelId="{29ABC8DB-8248-4D37-976C-027C8DDD64E4}" type="presParOf" srcId="{1A773900-9A48-4F0B-974F-91A4B8A29EDC}" destId="{E40809A4-B4A7-4C6A-AE07-74DAAA6A8714}" srcOrd="0" destOrd="0" presId="urn:microsoft.com/office/officeart/2005/8/layout/list1"/>
    <dgm:cxn modelId="{F56DDB6C-D237-4B82-A7DF-5FEE30E7091F}" type="presParOf" srcId="{1A773900-9A48-4F0B-974F-91A4B8A29EDC}" destId="{C5E1705B-93CF-4ED3-AF74-71E0A6FA4E81}" srcOrd="1" destOrd="0" presId="urn:microsoft.com/office/officeart/2005/8/layout/list1"/>
    <dgm:cxn modelId="{0475322A-09B3-4BA9-BEAA-9F113E257AEC}" type="presParOf" srcId="{8E28EF1B-B6B4-4D55-9204-9C10D4DA512C}" destId="{FA964FE6-02AA-486D-9E6C-2341D1BF28A9}" srcOrd="9" destOrd="0" presId="urn:microsoft.com/office/officeart/2005/8/layout/list1"/>
    <dgm:cxn modelId="{9A6AA799-E581-4D05-A671-B9714D1EC261}" type="presParOf" srcId="{8E28EF1B-B6B4-4D55-9204-9C10D4DA512C}" destId="{0367CBB8-4AC4-4373-97CD-3F33B9AEBE52}" srcOrd="10" destOrd="0" presId="urn:microsoft.com/office/officeart/2005/8/layout/list1"/>
    <dgm:cxn modelId="{2825387A-09AB-4D1E-9CD6-36C28A8FFD7E}" type="presParOf" srcId="{8E28EF1B-B6B4-4D55-9204-9C10D4DA512C}" destId="{AFFFB339-7F6C-4BA0-8D85-9558F75BF3D6}" srcOrd="11" destOrd="0" presId="urn:microsoft.com/office/officeart/2005/8/layout/list1"/>
    <dgm:cxn modelId="{230E3843-9F38-4E39-B864-6E07C14ADD8F}" type="presParOf" srcId="{8E28EF1B-B6B4-4D55-9204-9C10D4DA512C}" destId="{91F3343A-C83E-4D99-9DC1-FEA074DFB0C5}" srcOrd="12" destOrd="0" presId="urn:microsoft.com/office/officeart/2005/8/layout/list1"/>
    <dgm:cxn modelId="{133D5DB6-E37B-4E67-98EC-A0F2C4FB96F7}" type="presParOf" srcId="{91F3343A-C83E-4D99-9DC1-FEA074DFB0C5}" destId="{2DAA5BB3-E058-440D-BEBA-4B6EA96F5C96}" srcOrd="0" destOrd="0" presId="urn:microsoft.com/office/officeart/2005/8/layout/list1"/>
    <dgm:cxn modelId="{CE6E9740-89C6-4611-8F82-01E49E104834}" type="presParOf" srcId="{91F3343A-C83E-4D99-9DC1-FEA074DFB0C5}" destId="{B5B21FE0-EB7B-498F-A808-80FD43356EB5}" srcOrd="1" destOrd="0" presId="urn:microsoft.com/office/officeart/2005/8/layout/list1"/>
    <dgm:cxn modelId="{1A92F896-275B-4241-8939-B7ECDBEE0B70}" type="presParOf" srcId="{8E28EF1B-B6B4-4D55-9204-9C10D4DA512C}" destId="{442A6A41-C989-440E-872A-485F19BE6EE4}" srcOrd="13" destOrd="0" presId="urn:microsoft.com/office/officeart/2005/8/layout/list1"/>
    <dgm:cxn modelId="{577A20B1-2778-4F93-B2F5-6C9E8FABEE05}" type="presParOf" srcId="{8E28EF1B-B6B4-4D55-9204-9C10D4DA512C}" destId="{757A3758-3D06-4685-8095-E5D2CF5446B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A81684-BE5C-4163-B7B3-B5F15F81DDFD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D9D954B6-EDDA-4AD4-85A8-D1284495DBC1}">
      <dgm:prSet phldrT="[Text]"/>
      <dgm:spPr/>
      <dgm:t>
        <a:bodyPr/>
        <a:lstStyle/>
        <a:p>
          <a:r>
            <a:rPr lang="en-GB" dirty="0" smtClean="0"/>
            <a:t>Size €10 </a:t>
          </a:r>
          <a:r>
            <a:rPr lang="en-US" dirty="0" smtClean="0"/>
            <a:t>»»</a:t>
          </a:r>
          <a:r>
            <a:rPr lang="en-GB" dirty="0" smtClean="0"/>
            <a:t> 200+ million (EBRD account)</a:t>
          </a:r>
          <a:endParaRPr lang="en-GB" dirty="0"/>
        </a:p>
      </dgm:t>
    </dgm:pt>
    <dgm:pt modelId="{3CCC2F6E-ABBE-4544-B5F3-ED1DB7600BFD}" type="parTrans" cxnId="{75E52D40-5EBF-43A2-9801-83BE726335BE}">
      <dgm:prSet/>
      <dgm:spPr/>
      <dgm:t>
        <a:bodyPr/>
        <a:lstStyle/>
        <a:p>
          <a:endParaRPr lang="en-GB"/>
        </a:p>
      </dgm:t>
    </dgm:pt>
    <dgm:pt modelId="{03B92469-D470-4A4F-A7F1-529824C1BAE8}" type="sibTrans" cxnId="{75E52D40-5EBF-43A2-9801-83BE726335BE}">
      <dgm:prSet/>
      <dgm:spPr/>
      <dgm:t>
        <a:bodyPr/>
        <a:lstStyle/>
        <a:p>
          <a:endParaRPr lang="en-GB"/>
        </a:p>
      </dgm:t>
    </dgm:pt>
    <dgm:pt modelId="{8D7609B6-2C33-405D-8772-5FCF66C9C7E9}">
      <dgm:prSet phldrT="[Text]"/>
      <dgm:spPr/>
      <dgm:t>
        <a:bodyPr/>
        <a:lstStyle/>
        <a:p>
          <a:r>
            <a:rPr lang="en-GB" dirty="0" smtClean="0"/>
            <a:t>Long maturities </a:t>
          </a:r>
          <a:endParaRPr lang="en-GB" dirty="0"/>
        </a:p>
      </dgm:t>
    </dgm:pt>
    <dgm:pt modelId="{C85303D2-D83E-4523-AF1A-DD44886C2EF4}" type="parTrans" cxnId="{4A521631-06CA-4093-A840-0DD13860BDC6}">
      <dgm:prSet/>
      <dgm:spPr/>
      <dgm:t>
        <a:bodyPr/>
        <a:lstStyle/>
        <a:p>
          <a:endParaRPr lang="en-GB"/>
        </a:p>
      </dgm:t>
    </dgm:pt>
    <dgm:pt modelId="{2563E993-6898-43F5-829A-53882D919A69}" type="sibTrans" cxnId="{4A521631-06CA-4093-A840-0DD13860BDC6}">
      <dgm:prSet/>
      <dgm:spPr/>
      <dgm:t>
        <a:bodyPr/>
        <a:lstStyle/>
        <a:p>
          <a:endParaRPr lang="en-GB"/>
        </a:p>
      </dgm:t>
    </dgm:pt>
    <dgm:pt modelId="{D42F1CED-5442-43BB-BD77-81A6EE728F10}">
      <dgm:prSet/>
      <dgm:spPr/>
      <dgm:t>
        <a:bodyPr/>
        <a:lstStyle/>
        <a:p>
          <a:r>
            <a:rPr lang="en-GB" smtClean="0"/>
            <a:t>Local currency, where possible </a:t>
          </a:r>
          <a:endParaRPr lang="en-GB" dirty="0" smtClean="0"/>
        </a:p>
      </dgm:t>
    </dgm:pt>
    <dgm:pt modelId="{E00711C7-7A69-4389-B650-6E7C3135071B}" type="parTrans" cxnId="{6D9511D3-5D52-4846-B9B0-0C379C7860FF}">
      <dgm:prSet/>
      <dgm:spPr/>
      <dgm:t>
        <a:bodyPr/>
        <a:lstStyle/>
        <a:p>
          <a:endParaRPr lang="en-GB"/>
        </a:p>
      </dgm:t>
    </dgm:pt>
    <dgm:pt modelId="{EDF1C43B-5990-4D5A-AEE3-CB155731AC97}" type="sibTrans" cxnId="{6D9511D3-5D52-4846-B9B0-0C379C7860FF}">
      <dgm:prSet/>
      <dgm:spPr/>
      <dgm:t>
        <a:bodyPr/>
        <a:lstStyle/>
        <a:p>
          <a:endParaRPr lang="en-GB"/>
        </a:p>
      </dgm:t>
    </dgm:pt>
    <dgm:pt modelId="{A0B48CED-AD65-45C3-8A6C-73F042FAF619}">
      <dgm:prSet/>
      <dgm:spPr/>
      <dgm:t>
        <a:bodyPr/>
        <a:lstStyle/>
        <a:p>
          <a:r>
            <a:rPr lang="en-GB" dirty="0" smtClean="0"/>
            <a:t>Market pricing linked to risk and tenor</a:t>
          </a:r>
        </a:p>
      </dgm:t>
    </dgm:pt>
    <dgm:pt modelId="{4A797BCA-EFE8-4186-805B-52213881EEFF}" type="parTrans" cxnId="{6237F62F-72EB-4FAB-B517-A1F43E01B658}">
      <dgm:prSet/>
      <dgm:spPr/>
      <dgm:t>
        <a:bodyPr/>
        <a:lstStyle/>
        <a:p>
          <a:endParaRPr lang="en-GB"/>
        </a:p>
      </dgm:t>
    </dgm:pt>
    <dgm:pt modelId="{DAB045F6-1450-4DF6-8469-F2053E339F52}" type="sibTrans" cxnId="{6237F62F-72EB-4FAB-B517-A1F43E01B658}">
      <dgm:prSet/>
      <dgm:spPr/>
      <dgm:t>
        <a:bodyPr/>
        <a:lstStyle/>
        <a:p>
          <a:endParaRPr lang="en-GB"/>
        </a:p>
      </dgm:t>
    </dgm:pt>
    <dgm:pt modelId="{8AA32CF0-91A7-4DF9-9B11-95E9A31618BD}">
      <dgm:prSet/>
      <dgm:spPr/>
      <dgm:t>
        <a:bodyPr/>
        <a:lstStyle/>
        <a:p>
          <a:r>
            <a:rPr lang="en-GB" dirty="0" smtClean="0">
              <a:solidFill>
                <a:srgbClr val="414141"/>
              </a:solidFill>
            </a:rPr>
            <a:t>Up to 15 years (public sector) and 18-20 years (PPPs) including 3-4 years grace </a:t>
          </a:r>
          <a:endParaRPr lang="en-GB" dirty="0">
            <a:solidFill>
              <a:srgbClr val="414141"/>
            </a:solidFill>
          </a:endParaRPr>
        </a:p>
      </dgm:t>
    </dgm:pt>
    <dgm:pt modelId="{896BF92C-FB0B-4C26-B936-5B03A017A21E}" type="parTrans" cxnId="{975AD9C7-EF2F-4A6E-96F6-59C3D331D235}">
      <dgm:prSet/>
      <dgm:spPr/>
      <dgm:t>
        <a:bodyPr/>
        <a:lstStyle/>
        <a:p>
          <a:endParaRPr lang="en-GB"/>
        </a:p>
      </dgm:t>
    </dgm:pt>
    <dgm:pt modelId="{367F80B0-D0AF-457F-9C74-1355558ECD99}" type="sibTrans" cxnId="{975AD9C7-EF2F-4A6E-96F6-59C3D331D235}">
      <dgm:prSet/>
      <dgm:spPr/>
      <dgm:t>
        <a:bodyPr/>
        <a:lstStyle/>
        <a:p>
          <a:endParaRPr lang="en-GB"/>
        </a:p>
      </dgm:t>
    </dgm:pt>
    <dgm:pt modelId="{E9EBC7DE-7AB4-46E3-9CEC-B52385E3D55C}">
      <dgm:prSet/>
      <dgm:spPr/>
      <dgm:t>
        <a:bodyPr/>
        <a:lstStyle/>
        <a:p>
          <a:r>
            <a:rPr lang="en-GB" dirty="0" smtClean="0">
              <a:solidFill>
                <a:srgbClr val="414141"/>
              </a:solidFill>
            </a:rPr>
            <a:t>Repayment profile sculpted against projected cash flows</a:t>
          </a:r>
        </a:p>
      </dgm:t>
    </dgm:pt>
    <dgm:pt modelId="{8BCD32D0-657D-4DA9-9C4E-B88C4E6A7B15}" type="parTrans" cxnId="{5C032E96-8D47-438C-A9D1-6FF7CF6DEEE9}">
      <dgm:prSet/>
      <dgm:spPr/>
      <dgm:t>
        <a:bodyPr/>
        <a:lstStyle/>
        <a:p>
          <a:endParaRPr lang="en-GB"/>
        </a:p>
      </dgm:t>
    </dgm:pt>
    <dgm:pt modelId="{5244835E-38DB-44D2-89E7-6038186085C6}" type="sibTrans" cxnId="{5C032E96-8D47-438C-A9D1-6FF7CF6DEEE9}">
      <dgm:prSet/>
      <dgm:spPr/>
      <dgm:t>
        <a:bodyPr/>
        <a:lstStyle/>
        <a:p>
          <a:endParaRPr lang="en-GB"/>
        </a:p>
      </dgm:t>
    </dgm:pt>
    <dgm:pt modelId="{6D1A6687-51A1-4F07-8BDE-1BD850CE5276}">
      <dgm:prSet/>
      <dgm:spPr/>
      <dgm:t>
        <a:bodyPr/>
        <a:lstStyle/>
        <a:p>
          <a:r>
            <a:rPr lang="en-GB" dirty="0" smtClean="0"/>
            <a:t>Security and other project support</a:t>
          </a:r>
        </a:p>
      </dgm:t>
    </dgm:pt>
    <dgm:pt modelId="{2D0ECDB3-4E35-4FD0-9947-FBAC0C7700DD}" type="parTrans" cxnId="{4943CC52-B7D9-454D-9CB4-DAA63FC55655}">
      <dgm:prSet/>
      <dgm:spPr/>
      <dgm:t>
        <a:bodyPr/>
        <a:lstStyle/>
        <a:p>
          <a:endParaRPr lang="en-GB"/>
        </a:p>
      </dgm:t>
    </dgm:pt>
    <dgm:pt modelId="{700961BC-8402-4146-9AFC-A14A5B6EB3D1}" type="sibTrans" cxnId="{4943CC52-B7D9-454D-9CB4-DAA63FC55655}">
      <dgm:prSet/>
      <dgm:spPr/>
      <dgm:t>
        <a:bodyPr/>
        <a:lstStyle/>
        <a:p>
          <a:endParaRPr lang="en-GB"/>
        </a:p>
      </dgm:t>
    </dgm:pt>
    <dgm:pt modelId="{ABDCA368-08CA-42D1-8989-484D85879012}">
      <dgm:prSet/>
      <dgm:spPr/>
      <dgm:t>
        <a:bodyPr/>
        <a:lstStyle/>
        <a:p>
          <a:r>
            <a:rPr lang="en-GB" dirty="0" smtClean="0">
              <a:solidFill>
                <a:srgbClr val="414141"/>
              </a:solidFill>
            </a:rPr>
            <a:t>Currency reference rate + margin</a:t>
          </a:r>
          <a:endParaRPr lang="en-GB" dirty="0">
            <a:solidFill>
              <a:srgbClr val="414141"/>
            </a:solidFill>
          </a:endParaRPr>
        </a:p>
      </dgm:t>
    </dgm:pt>
    <dgm:pt modelId="{E09348E3-014A-49CF-97A1-F3F74D0ED4DA}" type="parTrans" cxnId="{331D3063-7017-4812-ACE8-CA55980C4970}">
      <dgm:prSet/>
      <dgm:spPr/>
      <dgm:t>
        <a:bodyPr/>
        <a:lstStyle/>
        <a:p>
          <a:endParaRPr lang="en-GB"/>
        </a:p>
      </dgm:t>
    </dgm:pt>
    <dgm:pt modelId="{9156F1B5-DB4B-49E4-9D0F-EE62FA7B4F4B}" type="sibTrans" cxnId="{331D3063-7017-4812-ACE8-CA55980C4970}">
      <dgm:prSet/>
      <dgm:spPr/>
      <dgm:t>
        <a:bodyPr/>
        <a:lstStyle/>
        <a:p>
          <a:endParaRPr lang="en-GB"/>
        </a:p>
      </dgm:t>
    </dgm:pt>
    <dgm:pt modelId="{ABBEBB52-AD49-4545-8A48-CE3EACCBC467}">
      <dgm:prSet/>
      <dgm:spPr/>
      <dgm:t>
        <a:bodyPr/>
        <a:lstStyle/>
        <a:p>
          <a:r>
            <a:rPr lang="en-GB" dirty="0" smtClean="0">
              <a:solidFill>
                <a:srgbClr val="414141"/>
              </a:solidFill>
            </a:rPr>
            <a:t>Fixing possible (swap, caps) or CPI-linked instruments</a:t>
          </a:r>
        </a:p>
      </dgm:t>
    </dgm:pt>
    <dgm:pt modelId="{3703651D-5BA6-47BA-954E-E0AE546FF670}" type="parTrans" cxnId="{41A5443D-6185-4493-B1F3-489823D433FF}">
      <dgm:prSet/>
      <dgm:spPr/>
      <dgm:t>
        <a:bodyPr/>
        <a:lstStyle/>
        <a:p>
          <a:endParaRPr lang="en-GB"/>
        </a:p>
      </dgm:t>
    </dgm:pt>
    <dgm:pt modelId="{3A13BC53-9739-4320-ACD5-3284DA3843B2}" type="sibTrans" cxnId="{41A5443D-6185-4493-B1F3-489823D433FF}">
      <dgm:prSet/>
      <dgm:spPr/>
      <dgm:t>
        <a:bodyPr/>
        <a:lstStyle/>
        <a:p>
          <a:endParaRPr lang="en-GB"/>
        </a:p>
      </dgm:t>
    </dgm:pt>
    <dgm:pt modelId="{6DC0E30B-0CA0-4F54-A611-265327AFBDF7}">
      <dgm:prSet/>
      <dgm:spPr/>
      <dgm:t>
        <a:bodyPr/>
        <a:lstStyle/>
        <a:p>
          <a:r>
            <a:rPr lang="en-GB" dirty="0" smtClean="0">
              <a:solidFill>
                <a:srgbClr val="414141"/>
              </a:solidFill>
            </a:rPr>
            <a:t>Sovereign guarantees</a:t>
          </a:r>
          <a:endParaRPr lang="en-GB" dirty="0">
            <a:solidFill>
              <a:srgbClr val="414141"/>
            </a:solidFill>
          </a:endParaRPr>
        </a:p>
      </dgm:t>
    </dgm:pt>
    <dgm:pt modelId="{B74F1F8E-B954-4EBA-8E3B-3EB6C5B842C0}" type="parTrans" cxnId="{67570D52-8373-48B3-8266-97DF4709F334}">
      <dgm:prSet/>
      <dgm:spPr/>
      <dgm:t>
        <a:bodyPr/>
        <a:lstStyle/>
        <a:p>
          <a:endParaRPr lang="en-GB"/>
        </a:p>
      </dgm:t>
    </dgm:pt>
    <dgm:pt modelId="{09DE03ED-6948-4C71-A58D-8CC3D034351F}" type="sibTrans" cxnId="{67570D52-8373-48B3-8266-97DF4709F334}">
      <dgm:prSet/>
      <dgm:spPr/>
      <dgm:t>
        <a:bodyPr/>
        <a:lstStyle/>
        <a:p>
          <a:endParaRPr lang="en-GB"/>
        </a:p>
      </dgm:t>
    </dgm:pt>
    <dgm:pt modelId="{4093B571-C35F-4651-A6EE-28DC9ED3DAD4}">
      <dgm:prSet/>
      <dgm:spPr/>
      <dgm:t>
        <a:bodyPr/>
        <a:lstStyle/>
        <a:p>
          <a:r>
            <a:rPr lang="en-GB" dirty="0" smtClean="0">
              <a:solidFill>
                <a:srgbClr val="414141"/>
              </a:solidFill>
            </a:rPr>
            <a:t>Project Support Agreements</a:t>
          </a:r>
        </a:p>
      </dgm:t>
    </dgm:pt>
    <dgm:pt modelId="{1AFECF09-073D-4C99-8A5F-2B32D647019D}" type="parTrans" cxnId="{AD6DCDB7-704F-4448-8C81-DA18EA7970FC}">
      <dgm:prSet/>
      <dgm:spPr/>
      <dgm:t>
        <a:bodyPr/>
        <a:lstStyle/>
        <a:p>
          <a:endParaRPr lang="en-GB"/>
        </a:p>
      </dgm:t>
    </dgm:pt>
    <dgm:pt modelId="{B826FB16-151B-4F64-B733-8EA83FBAB746}" type="sibTrans" cxnId="{AD6DCDB7-704F-4448-8C81-DA18EA7970FC}">
      <dgm:prSet/>
      <dgm:spPr/>
      <dgm:t>
        <a:bodyPr/>
        <a:lstStyle/>
        <a:p>
          <a:endParaRPr lang="en-GB"/>
        </a:p>
      </dgm:t>
    </dgm:pt>
    <dgm:pt modelId="{79A36FC1-E238-4B88-9C7A-2547CE929641}">
      <dgm:prSet/>
      <dgm:spPr/>
      <dgm:t>
        <a:bodyPr/>
        <a:lstStyle/>
        <a:p>
          <a:r>
            <a:rPr lang="en-GB" dirty="0" smtClean="0">
              <a:solidFill>
                <a:srgbClr val="414141"/>
              </a:solidFill>
            </a:rPr>
            <a:t>Municipal Guarantees</a:t>
          </a:r>
          <a:endParaRPr lang="en-GB" dirty="0">
            <a:solidFill>
              <a:srgbClr val="414141"/>
            </a:solidFill>
          </a:endParaRPr>
        </a:p>
      </dgm:t>
    </dgm:pt>
    <dgm:pt modelId="{A49ACF3F-B1B4-42EF-BA88-27DC6B0C81F7}" type="parTrans" cxnId="{17C80119-8875-4166-A26E-3A765CD7764B}">
      <dgm:prSet/>
      <dgm:spPr/>
      <dgm:t>
        <a:bodyPr/>
        <a:lstStyle/>
        <a:p>
          <a:endParaRPr lang="en-GB"/>
        </a:p>
      </dgm:t>
    </dgm:pt>
    <dgm:pt modelId="{91488887-1DF2-451E-9D48-0F293AB52CA7}" type="sibTrans" cxnId="{17C80119-8875-4166-A26E-3A765CD7764B}">
      <dgm:prSet/>
      <dgm:spPr/>
      <dgm:t>
        <a:bodyPr/>
        <a:lstStyle/>
        <a:p>
          <a:endParaRPr lang="en-GB"/>
        </a:p>
      </dgm:t>
    </dgm:pt>
    <dgm:pt modelId="{9E6A4AA1-670D-478D-88CB-9886A93E53E0}">
      <dgm:prSet/>
      <dgm:spPr/>
      <dgm:t>
        <a:bodyPr/>
        <a:lstStyle/>
        <a:p>
          <a:r>
            <a:rPr lang="en-GB" dirty="0" smtClean="0">
              <a:solidFill>
                <a:srgbClr val="414141"/>
              </a:solidFill>
            </a:rPr>
            <a:t>Assets/revenue pledge</a:t>
          </a:r>
        </a:p>
      </dgm:t>
    </dgm:pt>
    <dgm:pt modelId="{F12FB84D-DD08-4FC2-BDE2-E5951161C1C2}" type="parTrans" cxnId="{7A6CCF94-D0D3-443F-A4B0-560F07EE6DEC}">
      <dgm:prSet/>
      <dgm:spPr/>
      <dgm:t>
        <a:bodyPr/>
        <a:lstStyle/>
        <a:p>
          <a:endParaRPr lang="en-GB"/>
        </a:p>
      </dgm:t>
    </dgm:pt>
    <dgm:pt modelId="{5BECC331-9FC9-41A6-857E-E52FC333868F}" type="sibTrans" cxnId="{7A6CCF94-D0D3-443F-A4B0-560F07EE6DEC}">
      <dgm:prSet/>
      <dgm:spPr/>
      <dgm:t>
        <a:bodyPr/>
        <a:lstStyle/>
        <a:p>
          <a:endParaRPr lang="en-GB"/>
        </a:p>
      </dgm:t>
    </dgm:pt>
    <dgm:pt modelId="{DBA99A97-1EEF-44F4-A9D6-11ABAB85B1C4}">
      <dgm:prSet/>
      <dgm:spPr/>
      <dgm:t>
        <a:bodyPr/>
        <a:lstStyle/>
        <a:p>
          <a:r>
            <a:rPr lang="en-GB" dirty="0" smtClean="0">
              <a:solidFill>
                <a:srgbClr val="414141"/>
              </a:solidFill>
            </a:rPr>
            <a:t>Debt Service Reserve Account</a:t>
          </a:r>
        </a:p>
      </dgm:t>
    </dgm:pt>
    <dgm:pt modelId="{21F11474-7AC3-4A6A-94A2-6BF623D4F1A9}" type="parTrans" cxnId="{5EE49275-55F3-41B3-979F-35A2AAFD3A98}">
      <dgm:prSet/>
      <dgm:spPr/>
      <dgm:t>
        <a:bodyPr/>
        <a:lstStyle/>
        <a:p>
          <a:endParaRPr lang="en-GB"/>
        </a:p>
      </dgm:t>
    </dgm:pt>
    <dgm:pt modelId="{DAA90DAD-17B9-4FF8-BDEE-F3F0C02B7188}" type="sibTrans" cxnId="{5EE49275-55F3-41B3-979F-35A2AAFD3A98}">
      <dgm:prSet/>
      <dgm:spPr/>
      <dgm:t>
        <a:bodyPr/>
        <a:lstStyle/>
        <a:p>
          <a:endParaRPr lang="en-GB"/>
        </a:p>
      </dgm:t>
    </dgm:pt>
    <dgm:pt modelId="{CCE07FAF-9728-449F-9D33-2F1778A5F411}" type="pres">
      <dgm:prSet presAssocID="{A2A81684-BE5C-4163-B7B3-B5F15F81DD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DA16432-4B81-44BB-892F-93E5E7A36485}" type="pres">
      <dgm:prSet presAssocID="{D9D954B6-EDDA-4AD4-85A8-D1284495DBC1}" presName="parentLin" presStyleCnt="0"/>
      <dgm:spPr/>
    </dgm:pt>
    <dgm:pt modelId="{C233A37A-4EA2-442B-8008-290216C91F64}" type="pres">
      <dgm:prSet presAssocID="{D9D954B6-EDDA-4AD4-85A8-D1284495DBC1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2E44353B-3B4E-4238-9AD7-F58A02C8E519}" type="pres">
      <dgm:prSet presAssocID="{D9D954B6-EDDA-4AD4-85A8-D1284495DBC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20B678-F308-47DC-AC0B-336F16BB8CA3}" type="pres">
      <dgm:prSet presAssocID="{D9D954B6-EDDA-4AD4-85A8-D1284495DBC1}" presName="negativeSpace" presStyleCnt="0"/>
      <dgm:spPr/>
    </dgm:pt>
    <dgm:pt modelId="{E65DB38A-5889-4CDF-B2D9-25D28E7D2541}" type="pres">
      <dgm:prSet presAssocID="{D9D954B6-EDDA-4AD4-85A8-D1284495DBC1}" presName="childText" presStyleLbl="conFgAcc1" presStyleIdx="0" presStyleCnt="5">
        <dgm:presLayoutVars>
          <dgm:bulletEnabled val="1"/>
        </dgm:presLayoutVars>
      </dgm:prSet>
      <dgm:spPr/>
    </dgm:pt>
    <dgm:pt modelId="{38C7A600-1399-4F15-892E-EB99AD0D0CE5}" type="pres">
      <dgm:prSet presAssocID="{03B92469-D470-4A4F-A7F1-529824C1BAE8}" presName="spaceBetweenRectangles" presStyleCnt="0"/>
      <dgm:spPr/>
    </dgm:pt>
    <dgm:pt modelId="{4579765B-9EED-47DD-8150-B06D8376D808}" type="pres">
      <dgm:prSet presAssocID="{D42F1CED-5442-43BB-BD77-81A6EE728F10}" presName="parentLin" presStyleCnt="0"/>
      <dgm:spPr/>
    </dgm:pt>
    <dgm:pt modelId="{CA25DC28-ED46-4409-943F-28FFF061AB7A}" type="pres">
      <dgm:prSet presAssocID="{D42F1CED-5442-43BB-BD77-81A6EE728F10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CEEC223A-B53E-45E5-B34F-389E53D4EF16}" type="pres">
      <dgm:prSet presAssocID="{D42F1CED-5442-43BB-BD77-81A6EE728F1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6203DF-1765-46FD-A95A-DEA8ABFC0883}" type="pres">
      <dgm:prSet presAssocID="{D42F1CED-5442-43BB-BD77-81A6EE728F10}" presName="negativeSpace" presStyleCnt="0"/>
      <dgm:spPr/>
    </dgm:pt>
    <dgm:pt modelId="{7CE4AA86-0DA0-4DAC-951D-31969816087C}" type="pres">
      <dgm:prSet presAssocID="{D42F1CED-5442-43BB-BD77-81A6EE728F10}" presName="childText" presStyleLbl="conFgAcc1" presStyleIdx="1" presStyleCnt="5">
        <dgm:presLayoutVars>
          <dgm:bulletEnabled val="1"/>
        </dgm:presLayoutVars>
      </dgm:prSet>
      <dgm:spPr/>
    </dgm:pt>
    <dgm:pt modelId="{0E5B9529-97CD-43E0-ABA1-4AFC56ACD883}" type="pres">
      <dgm:prSet presAssocID="{EDF1C43B-5990-4D5A-AEE3-CB155731AC97}" presName="spaceBetweenRectangles" presStyleCnt="0"/>
      <dgm:spPr/>
    </dgm:pt>
    <dgm:pt modelId="{AEFAB609-7258-48C0-9B52-A5B81C3F9C07}" type="pres">
      <dgm:prSet presAssocID="{8D7609B6-2C33-405D-8772-5FCF66C9C7E9}" presName="parentLin" presStyleCnt="0"/>
      <dgm:spPr/>
    </dgm:pt>
    <dgm:pt modelId="{7CB4A708-E832-4068-B1E3-F41D6E2B0E53}" type="pres">
      <dgm:prSet presAssocID="{8D7609B6-2C33-405D-8772-5FCF66C9C7E9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D2C142E4-D9F2-4243-B92E-FDB6608D2C52}" type="pres">
      <dgm:prSet presAssocID="{8D7609B6-2C33-405D-8772-5FCF66C9C7E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7F9D7B-3492-4386-9CDB-0D690B187657}" type="pres">
      <dgm:prSet presAssocID="{8D7609B6-2C33-405D-8772-5FCF66C9C7E9}" presName="negativeSpace" presStyleCnt="0"/>
      <dgm:spPr/>
    </dgm:pt>
    <dgm:pt modelId="{87FBC016-7878-4A1E-A633-9FB60D893A72}" type="pres">
      <dgm:prSet presAssocID="{8D7609B6-2C33-405D-8772-5FCF66C9C7E9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44F606-F94F-4074-BA60-F58F7B5B1C1C}" type="pres">
      <dgm:prSet presAssocID="{2563E993-6898-43F5-829A-53882D919A69}" presName="spaceBetweenRectangles" presStyleCnt="0"/>
      <dgm:spPr/>
    </dgm:pt>
    <dgm:pt modelId="{F9389016-FB52-40FE-8F8D-C0B7E73F7D32}" type="pres">
      <dgm:prSet presAssocID="{A0B48CED-AD65-45C3-8A6C-73F042FAF619}" presName="parentLin" presStyleCnt="0"/>
      <dgm:spPr/>
    </dgm:pt>
    <dgm:pt modelId="{9A804EE2-46B4-4464-AF99-A6C21AF16269}" type="pres">
      <dgm:prSet presAssocID="{A0B48CED-AD65-45C3-8A6C-73F042FAF619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FE7EDB49-4A5B-427B-BCF6-51D006947789}" type="pres">
      <dgm:prSet presAssocID="{A0B48CED-AD65-45C3-8A6C-73F042FAF61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7B9C5B-F4E2-4A6F-ABAE-6B27561EB6E0}" type="pres">
      <dgm:prSet presAssocID="{A0B48CED-AD65-45C3-8A6C-73F042FAF619}" presName="negativeSpace" presStyleCnt="0"/>
      <dgm:spPr/>
    </dgm:pt>
    <dgm:pt modelId="{76CFC7D6-03BE-4493-A486-ABC6594F218D}" type="pres">
      <dgm:prSet presAssocID="{A0B48CED-AD65-45C3-8A6C-73F042FAF61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8F89A59-5C70-41F1-9A2D-F0B0AE6D9C64}" type="pres">
      <dgm:prSet presAssocID="{DAB045F6-1450-4DF6-8469-F2053E339F52}" presName="spaceBetweenRectangles" presStyleCnt="0"/>
      <dgm:spPr/>
    </dgm:pt>
    <dgm:pt modelId="{5724C49E-E528-4B98-882E-E00E39E31028}" type="pres">
      <dgm:prSet presAssocID="{6D1A6687-51A1-4F07-8BDE-1BD850CE5276}" presName="parentLin" presStyleCnt="0"/>
      <dgm:spPr/>
    </dgm:pt>
    <dgm:pt modelId="{585E10FA-2291-4A76-A67B-D314B7633EE3}" type="pres">
      <dgm:prSet presAssocID="{6D1A6687-51A1-4F07-8BDE-1BD850CE5276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1AF1313C-DC59-4E27-81D2-95619E69A258}" type="pres">
      <dgm:prSet presAssocID="{6D1A6687-51A1-4F07-8BDE-1BD850CE527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D87EA4-B438-45E9-A8B1-0AC0A242CC4E}" type="pres">
      <dgm:prSet presAssocID="{6D1A6687-51A1-4F07-8BDE-1BD850CE5276}" presName="negativeSpace" presStyleCnt="0"/>
      <dgm:spPr/>
    </dgm:pt>
    <dgm:pt modelId="{4D390B19-27C1-4043-9A78-6ADEE1575CB8}" type="pres">
      <dgm:prSet presAssocID="{6D1A6687-51A1-4F07-8BDE-1BD850CE5276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D6DCDB7-704F-4448-8C81-DA18EA7970FC}" srcId="{6D1A6687-51A1-4F07-8BDE-1BD850CE5276}" destId="{4093B571-C35F-4651-A6EE-28DC9ED3DAD4}" srcOrd="2" destOrd="0" parTransId="{1AFECF09-073D-4C99-8A5F-2B32D647019D}" sibTransId="{B826FB16-151B-4F64-B733-8EA83FBAB746}"/>
    <dgm:cxn modelId="{493A1F79-F991-4163-BB71-1948FB8ED2BC}" type="presOf" srcId="{D42F1CED-5442-43BB-BD77-81A6EE728F10}" destId="{CA25DC28-ED46-4409-943F-28FFF061AB7A}" srcOrd="0" destOrd="0" presId="urn:microsoft.com/office/officeart/2005/8/layout/list1"/>
    <dgm:cxn modelId="{26481F1D-2557-464F-84DE-BF46C9E3D10D}" type="presOf" srcId="{6D1A6687-51A1-4F07-8BDE-1BD850CE5276}" destId="{1AF1313C-DC59-4E27-81D2-95619E69A258}" srcOrd="1" destOrd="0" presId="urn:microsoft.com/office/officeart/2005/8/layout/list1"/>
    <dgm:cxn modelId="{53DFE13A-DE43-4405-9052-69EE64028EC8}" type="presOf" srcId="{D42F1CED-5442-43BB-BD77-81A6EE728F10}" destId="{CEEC223A-B53E-45E5-B34F-389E53D4EF16}" srcOrd="1" destOrd="0" presId="urn:microsoft.com/office/officeart/2005/8/layout/list1"/>
    <dgm:cxn modelId="{DFB7E392-2E24-4648-B7D0-2C22E17EE11C}" type="presOf" srcId="{6D1A6687-51A1-4F07-8BDE-1BD850CE5276}" destId="{585E10FA-2291-4A76-A67B-D314B7633EE3}" srcOrd="0" destOrd="0" presId="urn:microsoft.com/office/officeart/2005/8/layout/list1"/>
    <dgm:cxn modelId="{975AD9C7-EF2F-4A6E-96F6-59C3D331D235}" srcId="{8D7609B6-2C33-405D-8772-5FCF66C9C7E9}" destId="{8AA32CF0-91A7-4DF9-9B11-95E9A31618BD}" srcOrd="0" destOrd="0" parTransId="{896BF92C-FB0B-4C26-B936-5B03A017A21E}" sibTransId="{367F80B0-D0AF-457F-9C74-1355558ECD99}"/>
    <dgm:cxn modelId="{331D3063-7017-4812-ACE8-CA55980C4970}" srcId="{A0B48CED-AD65-45C3-8A6C-73F042FAF619}" destId="{ABDCA368-08CA-42D1-8989-484D85879012}" srcOrd="0" destOrd="0" parTransId="{E09348E3-014A-49CF-97A1-F3F74D0ED4DA}" sibTransId="{9156F1B5-DB4B-49E4-9D0F-EE62FA7B4F4B}"/>
    <dgm:cxn modelId="{6D9511D3-5D52-4846-B9B0-0C379C7860FF}" srcId="{A2A81684-BE5C-4163-B7B3-B5F15F81DDFD}" destId="{D42F1CED-5442-43BB-BD77-81A6EE728F10}" srcOrd="1" destOrd="0" parTransId="{E00711C7-7A69-4389-B650-6E7C3135071B}" sibTransId="{EDF1C43B-5990-4D5A-AEE3-CB155731AC97}"/>
    <dgm:cxn modelId="{4943CC52-B7D9-454D-9CB4-DAA63FC55655}" srcId="{A2A81684-BE5C-4163-B7B3-B5F15F81DDFD}" destId="{6D1A6687-51A1-4F07-8BDE-1BD850CE5276}" srcOrd="4" destOrd="0" parTransId="{2D0ECDB3-4E35-4FD0-9947-FBAC0C7700DD}" sibTransId="{700961BC-8402-4146-9AFC-A14A5B6EB3D1}"/>
    <dgm:cxn modelId="{75E52D40-5EBF-43A2-9801-83BE726335BE}" srcId="{A2A81684-BE5C-4163-B7B3-B5F15F81DDFD}" destId="{D9D954B6-EDDA-4AD4-85A8-D1284495DBC1}" srcOrd="0" destOrd="0" parTransId="{3CCC2F6E-ABBE-4544-B5F3-ED1DB7600BFD}" sibTransId="{03B92469-D470-4A4F-A7F1-529824C1BAE8}"/>
    <dgm:cxn modelId="{45BAA3C1-B715-4F31-9D9D-648FA0A3F3E6}" type="presOf" srcId="{D9D954B6-EDDA-4AD4-85A8-D1284495DBC1}" destId="{C233A37A-4EA2-442B-8008-290216C91F64}" srcOrd="0" destOrd="0" presId="urn:microsoft.com/office/officeart/2005/8/layout/list1"/>
    <dgm:cxn modelId="{5C032E96-8D47-438C-A9D1-6FF7CF6DEEE9}" srcId="{8D7609B6-2C33-405D-8772-5FCF66C9C7E9}" destId="{E9EBC7DE-7AB4-46E3-9CEC-B52385E3D55C}" srcOrd="1" destOrd="0" parTransId="{8BCD32D0-657D-4DA9-9C4E-B88C4E6A7B15}" sibTransId="{5244835E-38DB-44D2-89E7-6038186085C6}"/>
    <dgm:cxn modelId="{4F43DFCC-6EF9-4982-A40A-9C75CAB42605}" type="presOf" srcId="{79A36FC1-E238-4B88-9C7A-2547CE929641}" destId="{4D390B19-27C1-4043-9A78-6ADEE1575CB8}" srcOrd="0" destOrd="1" presId="urn:microsoft.com/office/officeart/2005/8/layout/list1"/>
    <dgm:cxn modelId="{17C80119-8875-4166-A26E-3A765CD7764B}" srcId="{6D1A6687-51A1-4F07-8BDE-1BD850CE5276}" destId="{79A36FC1-E238-4B88-9C7A-2547CE929641}" srcOrd="1" destOrd="0" parTransId="{A49ACF3F-B1B4-42EF-BA88-27DC6B0C81F7}" sibTransId="{91488887-1DF2-451E-9D48-0F293AB52CA7}"/>
    <dgm:cxn modelId="{67570D52-8373-48B3-8266-97DF4709F334}" srcId="{6D1A6687-51A1-4F07-8BDE-1BD850CE5276}" destId="{6DC0E30B-0CA0-4F54-A611-265327AFBDF7}" srcOrd="0" destOrd="0" parTransId="{B74F1F8E-B954-4EBA-8E3B-3EB6C5B842C0}" sibTransId="{09DE03ED-6948-4C71-A58D-8CC3D034351F}"/>
    <dgm:cxn modelId="{19169BF5-B0DD-48D9-AD5A-89540FD070FA}" type="presOf" srcId="{4093B571-C35F-4651-A6EE-28DC9ED3DAD4}" destId="{4D390B19-27C1-4043-9A78-6ADEE1575CB8}" srcOrd="0" destOrd="2" presId="urn:microsoft.com/office/officeart/2005/8/layout/list1"/>
    <dgm:cxn modelId="{606F0015-D496-4AF5-BAD1-DE0CB8AE442A}" type="presOf" srcId="{D9D954B6-EDDA-4AD4-85A8-D1284495DBC1}" destId="{2E44353B-3B4E-4238-9AD7-F58A02C8E519}" srcOrd="1" destOrd="0" presId="urn:microsoft.com/office/officeart/2005/8/layout/list1"/>
    <dgm:cxn modelId="{4A521631-06CA-4093-A840-0DD13860BDC6}" srcId="{A2A81684-BE5C-4163-B7B3-B5F15F81DDFD}" destId="{8D7609B6-2C33-405D-8772-5FCF66C9C7E9}" srcOrd="2" destOrd="0" parTransId="{C85303D2-D83E-4523-AF1A-DD44886C2EF4}" sibTransId="{2563E993-6898-43F5-829A-53882D919A69}"/>
    <dgm:cxn modelId="{A02FB707-76CB-4824-81A1-2159F9F0DBB7}" type="presOf" srcId="{ABBEBB52-AD49-4545-8A48-CE3EACCBC467}" destId="{76CFC7D6-03BE-4493-A486-ABC6594F218D}" srcOrd="0" destOrd="1" presId="urn:microsoft.com/office/officeart/2005/8/layout/list1"/>
    <dgm:cxn modelId="{7A6CCF94-D0D3-443F-A4B0-560F07EE6DEC}" srcId="{6D1A6687-51A1-4F07-8BDE-1BD850CE5276}" destId="{9E6A4AA1-670D-478D-88CB-9886A93E53E0}" srcOrd="3" destOrd="0" parTransId="{F12FB84D-DD08-4FC2-BDE2-E5951161C1C2}" sibTransId="{5BECC331-9FC9-41A6-857E-E52FC333868F}"/>
    <dgm:cxn modelId="{FE396E83-754E-4870-839A-0E278D6C4177}" type="presOf" srcId="{A0B48CED-AD65-45C3-8A6C-73F042FAF619}" destId="{9A804EE2-46B4-4464-AF99-A6C21AF16269}" srcOrd="0" destOrd="0" presId="urn:microsoft.com/office/officeart/2005/8/layout/list1"/>
    <dgm:cxn modelId="{ABF7E46B-EA70-4DF0-85CE-8DC1A199C719}" type="presOf" srcId="{8AA32CF0-91A7-4DF9-9B11-95E9A31618BD}" destId="{87FBC016-7878-4A1E-A633-9FB60D893A72}" srcOrd="0" destOrd="0" presId="urn:microsoft.com/office/officeart/2005/8/layout/list1"/>
    <dgm:cxn modelId="{56C3DD7E-EEBE-48D0-8531-5D274127CCFB}" type="presOf" srcId="{DBA99A97-1EEF-44F4-A9D6-11ABAB85B1C4}" destId="{4D390B19-27C1-4043-9A78-6ADEE1575CB8}" srcOrd="0" destOrd="4" presId="urn:microsoft.com/office/officeart/2005/8/layout/list1"/>
    <dgm:cxn modelId="{41A5443D-6185-4493-B1F3-489823D433FF}" srcId="{A0B48CED-AD65-45C3-8A6C-73F042FAF619}" destId="{ABBEBB52-AD49-4545-8A48-CE3EACCBC467}" srcOrd="1" destOrd="0" parTransId="{3703651D-5BA6-47BA-954E-E0AE546FF670}" sibTransId="{3A13BC53-9739-4320-ACD5-3284DA3843B2}"/>
    <dgm:cxn modelId="{A818D43C-82AE-4B74-9A7B-6C62A7D9E1C8}" type="presOf" srcId="{ABDCA368-08CA-42D1-8989-484D85879012}" destId="{76CFC7D6-03BE-4493-A486-ABC6594F218D}" srcOrd="0" destOrd="0" presId="urn:microsoft.com/office/officeart/2005/8/layout/list1"/>
    <dgm:cxn modelId="{A8D624E5-B075-40B5-9C2D-8F1E158CF210}" type="presOf" srcId="{6DC0E30B-0CA0-4F54-A611-265327AFBDF7}" destId="{4D390B19-27C1-4043-9A78-6ADEE1575CB8}" srcOrd="0" destOrd="0" presId="urn:microsoft.com/office/officeart/2005/8/layout/list1"/>
    <dgm:cxn modelId="{6237F62F-72EB-4FAB-B517-A1F43E01B658}" srcId="{A2A81684-BE5C-4163-B7B3-B5F15F81DDFD}" destId="{A0B48CED-AD65-45C3-8A6C-73F042FAF619}" srcOrd="3" destOrd="0" parTransId="{4A797BCA-EFE8-4186-805B-52213881EEFF}" sibTransId="{DAB045F6-1450-4DF6-8469-F2053E339F52}"/>
    <dgm:cxn modelId="{175AB819-2DA5-498A-A63B-E4A3E771CB4B}" type="presOf" srcId="{9E6A4AA1-670D-478D-88CB-9886A93E53E0}" destId="{4D390B19-27C1-4043-9A78-6ADEE1575CB8}" srcOrd="0" destOrd="3" presId="urn:microsoft.com/office/officeart/2005/8/layout/list1"/>
    <dgm:cxn modelId="{06CF65D0-89BE-4F6C-BE64-43749DF547DA}" type="presOf" srcId="{A2A81684-BE5C-4163-B7B3-B5F15F81DDFD}" destId="{CCE07FAF-9728-449F-9D33-2F1778A5F411}" srcOrd="0" destOrd="0" presId="urn:microsoft.com/office/officeart/2005/8/layout/list1"/>
    <dgm:cxn modelId="{31823A74-331D-4F3E-BF5B-711061B6B48A}" type="presOf" srcId="{8D7609B6-2C33-405D-8772-5FCF66C9C7E9}" destId="{D2C142E4-D9F2-4243-B92E-FDB6608D2C52}" srcOrd="1" destOrd="0" presId="urn:microsoft.com/office/officeart/2005/8/layout/list1"/>
    <dgm:cxn modelId="{DAEBA7BE-7C1F-4222-AAE9-5F5C3130E0F9}" type="presOf" srcId="{8D7609B6-2C33-405D-8772-5FCF66C9C7E9}" destId="{7CB4A708-E832-4068-B1E3-F41D6E2B0E53}" srcOrd="0" destOrd="0" presId="urn:microsoft.com/office/officeart/2005/8/layout/list1"/>
    <dgm:cxn modelId="{5EE49275-55F3-41B3-979F-35A2AAFD3A98}" srcId="{6D1A6687-51A1-4F07-8BDE-1BD850CE5276}" destId="{DBA99A97-1EEF-44F4-A9D6-11ABAB85B1C4}" srcOrd="4" destOrd="0" parTransId="{21F11474-7AC3-4A6A-94A2-6BF623D4F1A9}" sibTransId="{DAA90DAD-17B9-4FF8-BDEE-F3F0C02B7188}"/>
    <dgm:cxn modelId="{400F025B-0B0C-463F-A305-A52592643EDC}" type="presOf" srcId="{E9EBC7DE-7AB4-46E3-9CEC-B52385E3D55C}" destId="{87FBC016-7878-4A1E-A633-9FB60D893A72}" srcOrd="0" destOrd="1" presId="urn:microsoft.com/office/officeart/2005/8/layout/list1"/>
    <dgm:cxn modelId="{C1C93CAC-D28D-4F30-A07D-3ED470CFF6F4}" type="presOf" srcId="{A0B48CED-AD65-45C3-8A6C-73F042FAF619}" destId="{FE7EDB49-4A5B-427B-BCF6-51D006947789}" srcOrd="1" destOrd="0" presId="urn:microsoft.com/office/officeart/2005/8/layout/list1"/>
    <dgm:cxn modelId="{59E76266-A156-413C-B766-A2BB0704D4BB}" type="presParOf" srcId="{CCE07FAF-9728-449F-9D33-2F1778A5F411}" destId="{0DA16432-4B81-44BB-892F-93E5E7A36485}" srcOrd="0" destOrd="0" presId="urn:microsoft.com/office/officeart/2005/8/layout/list1"/>
    <dgm:cxn modelId="{2DC38B00-137C-4DD8-9B4D-F385F9D82DDB}" type="presParOf" srcId="{0DA16432-4B81-44BB-892F-93E5E7A36485}" destId="{C233A37A-4EA2-442B-8008-290216C91F64}" srcOrd="0" destOrd="0" presId="urn:microsoft.com/office/officeart/2005/8/layout/list1"/>
    <dgm:cxn modelId="{AC4146C5-9FAE-425B-9A0B-40A8934E66F7}" type="presParOf" srcId="{0DA16432-4B81-44BB-892F-93E5E7A36485}" destId="{2E44353B-3B4E-4238-9AD7-F58A02C8E519}" srcOrd="1" destOrd="0" presId="urn:microsoft.com/office/officeart/2005/8/layout/list1"/>
    <dgm:cxn modelId="{2F12047E-21FF-4D3D-BC34-C684CC3C968C}" type="presParOf" srcId="{CCE07FAF-9728-449F-9D33-2F1778A5F411}" destId="{BC20B678-F308-47DC-AC0B-336F16BB8CA3}" srcOrd="1" destOrd="0" presId="urn:microsoft.com/office/officeart/2005/8/layout/list1"/>
    <dgm:cxn modelId="{C71275C9-D10F-4303-B283-033AEAF8EF2B}" type="presParOf" srcId="{CCE07FAF-9728-449F-9D33-2F1778A5F411}" destId="{E65DB38A-5889-4CDF-B2D9-25D28E7D2541}" srcOrd="2" destOrd="0" presId="urn:microsoft.com/office/officeart/2005/8/layout/list1"/>
    <dgm:cxn modelId="{1E7B2999-FC26-4411-9B14-56E3EED2DD3B}" type="presParOf" srcId="{CCE07FAF-9728-449F-9D33-2F1778A5F411}" destId="{38C7A600-1399-4F15-892E-EB99AD0D0CE5}" srcOrd="3" destOrd="0" presId="urn:microsoft.com/office/officeart/2005/8/layout/list1"/>
    <dgm:cxn modelId="{19A26FFB-CB0B-4C1A-8411-D73D0417216F}" type="presParOf" srcId="{CCE07FAF-9728-449F-9D33-2F1778A5F411}" destId="{4579765B-9EED-47DD-8150-B06D8376D808}" srcOrd="4" destOrd="0" presId="urn:microsoft.com/office/officeart/2005/8/layout/list1"/>
    <dgm:cxn modelId="{775E8687-08FC-4E00-A37E-A009FA21F73B}" type="presParOf" srcId="{4579765B-9EED-47DD-8150-B06D8376D808}" destId="{CA25DC28-ED46-4409-943F-28FFF061AB7A}" srcOrd="0" destOrd="0" presId="urn:microsoft.com/office/officeart/2005/8/layout/list1"/>
    <dgm:cxn modelId="{1DD9E87D-7A53-49B0-A6AD-2CAF08299C54}" type="presParOf" srcId="{4579765B-9EED-47DD-8150-B06D8376D808}" destId="{CEEC223A-B53E-45E5-B34F-389E53D4EF16}" srcOrd="1" destOrd="0" presId="urn:microsoft.com/office/officeart/2005/8/layout/list1"/>
    <dgm:cxn modelId="{08F6F81E-ABF2-4CFB-A97A-967B50ACDB4D}" type="presParOf" srcId="{CCE07FAF-9728-449F-9D33-2F1778A5F411}" destId="{916203DF-1765-46FD-A95A-DEA8ABFC0883}" srcOrd="5" destOrd="0" presId="urn:microsoft.com/office/officeart/2005/8/layout/list1"/>
    <dgm:cxn modelId="{A415BE55-7A42-4968-BA9E-2C92C0E83DCE}" type="presParOf" srcId="{CCE07FAF-9728-449F-9D33-2F1778A5F411}" destId="{7CE4AA86-0DA0-4DAC-951D-31969816087C}" srcOrd="6" destOrd="0" presId="urn:microsoft.com/office/officeart/2005/8/layout/list1"/>
    <dgm:cxn modelId="{46568468-DF94-4C3F-B03F-B394C5885AE9}" type="presParOf" srcId="{CCE07FAF-9728-449F-9D33-2F1778A5F411}" destId="{0E5B9529-97CD-43E0-ABA1-4AFC56ACD883}" srcOrd="7" destOrd="0" presId="urn:microsoft.com/office/officeart/2005/8/layout/list1"/>
    <dgm:cxn modelId="{0ED985BD-1755-475D-80B5-291251892FE5}" type="presParOf" srcId="{CCE07FAF-9728-449F-9D33-2F1778A5F411}" destId="{AEFAB609-7258-48C0-9B52-A5B81C3F9C07}" srcOrd="8" destOrd="0" presId="urn:microsoft.com/office/officeart/2005/8/layout/list1"/>
    <dgm:cxn modelId="{1DCF6F02-7D22-4B8B-B521-58DD2799A37C}" type="presParOf" srcId="{AEFAB609-7258-48C0-9B52-A5B81C3F9C07}" destId="{7CB4A708-E832-4068-B1E3-F41D6E2B0E53}" srcOrd="0" destOrd="0" presId="urn:microsoft.com/office/officeart/2005/8/layout/list1"/>
    <dgm:cxn modelId="{837A2696-4292-49A5-AB31-2C2F2D397C9C}" type="presParOf" srcId="{AEFAB609-7258-48C0-9B52-A5B81C3F9C07}" destId="{D2C142E4-D9F2-4243-B92E-FDB6608D2C52}" srcOrd="1" destOrd="0" presId="urn:microsoft.com/office/officeart/2005/8/layout/list1"/>
    <dgm:cxn modelId="{A2CD4C2B-386C-4151-B63B-8A71EBA2ADF1}" type="presParOf" srcId="{CCE07FAF-9728-449F-9D33-2F1778A5F411}" destId="{5D7F9D7B-3492-4386-9CDB-0D690B187657}" srcOrd="9" destOrd="0" presId="urn:microsoft.com/office/officeart/2005/8/layout/list1"/>
    <dgm:cxn modelId="{F7B3ADBF-5B6D-4214-9A09-56005DB9D8E1}" type="presParOf" srcId="{CCE07FAF-9728-449F-9D33-2F1778A5F411}" destId="{87FBC016-7878-4A1E-A633-9FB60D893A72}" srcOrd="10" destOrd="0" presId="urn:microsoft.com/office/officeart/2005/8/layout/list1"/>
    <dgm:cxn modelId="{FC426115-B20E-4931-AFA1-16CC90DBF01F}" type="presParOf" srcId="{CCE07FAF-9728-449F-9D33-2F1778A5F411}" destId="{DF44F606-F94F-4074-BA60-F58F7B5B1C1C}" srcOrd="11" destOrd="0" presId="urn:microsoft.com/office/officeart/2005/8/layout/list1"/>
    <dgm:cxn modelId="{70520E40-70B4-4623-8A7F-E8B13C5B531C}" type="presParOf" srcId="{CCE07FAF-9728-449F-9D33-2F1778A5F411}" destId="{F9389016-FB52-40FE-8F8D-C0B7E73F7D32}" srcOrd="12" destOrd="0" presId="urn:microsoft.com/office/officeart/2005/8/layout/list1"/>
    <dgm:cxn modelId="{0C7CE54F-D478-4713-A54E-EA4C5664014F}" type="presParOf" srcId="{F9389016-FB52-40FE-8F8D-C0B7E73F7D32}" destId="{9A804EE2-46B4-4464-AF99-A6C21AF16269}" srcOrd="0" destOrd="0" presId="urn:microsoft.com/office/officeart/2005/8/layout/list1"/>
    <dgm:cxn modelId="{9A0C5907-6EF3-4460-92BF-247C99E2DED3}" type="presParOf" srcId="{F9389016-FB52-40FE-8F8D-C0B7E73F7D32}" destId="{FE7EDB49-4A5B-427B-BCF6-51D006947789}" srcOrd="1" destOrd="0" presId="urn:microsoft.com/office/officeart/2005/8/layout/list1"/>
    <dgm:cxn modelId="{1F534EC6-E881-4539-B6CE-6A801B30A574}" type="presParOf" srcId="{CCE07FAF-9728-449F-9D33-2F1778A5F411}" destId="{A47B9C5B-F4E2-4A6F-ABAE-6B27561EB6E0}" srcOrd="13" destOrd="0" presId="urn:microsoft.com/office/officeart/2005/8/layout/list1"/>
    <dgm:cxn modelId="{5145F5AF-2AD7-495B-8CEF-2495CD1821BD}" type="presParOf" srcId="{CCE07FAF-9728-449F-9D33-2F1778A5F411}" destId="{76CFC7D6-03BE-4493-A486-ABC6594F218D}" srcOrd="14" destOrd="0" presId="urn:microsoft.com/office/officeart/2005/8/layout/list1"/>
    <dgm:cxn modelId="{D26D9C47-71F6-463C-B471-A087B10B76B2}" type="presParOf" srcId="{CCE07FAF-9728-449F-9D33-2F1778A5F411}" destId="{68F89A59-5C70-41F1-9A2D-F0B0AE6D9C64}" srcOrd="15" destOrd="0" presId="urn:microsoft.com/office/officeart/2005/8/layout/list1"/>
    <dgm:cxn modelId="{374D971E-EFD2-42C3-9FBC-2DB9664390CC}" type="presParOf" srcId="{CCE07FAF-9728-449F-9D33-2F1778A5F411}" destId="{5724C49E-E528-4B98-882E-E00E39E31028}" srcOrd="16" destOrd="0" presId="urn:microsoft.com/office/officeart/2005/8/layout/list1"/>
    <dgm:cxn modelId="{F1EC5CC6-12A5-4482-989C-7A7EFA5983EE}" type="presParOf" srcId="{5724C49E-E528-4B98-882E-E00E39E31028}" destId="{585E10FA-2291-4A76-A67B-D314B7633EE3}" srcOrd="0" destOrd="0" presId="urn:microsoft.com/office/officeart/2005/8/layout/list1"/>
    <dgm:cxn modelId="{040F2E2A-C5BD-4BEB-AFD2-83FF72934385}" type="presParOf" srcId="{5724C49E-E528-4B98-882E-E00E39E31028}" destId="{1AF1313C-DC59-4E27-81D2-95619E69A258}" srcOrd="1" destOrd="0" presId="urn:microsoft.com/office/officeart/2005/8/layout/list1"/>
    <dgm:cxn modelId="{C89E59DC-F68A-484F-8CC0-2E8FC495FAE8}" type="presParOf" srcId="{CCE07FAF-9728-449F-9D33-2F1778A5F411}" destId="{CED87EA4-B438-45E9-A8B1-0AC0A242CC4E}" srcOrd="17" destOrd="0" presId="urn:microsoft.com/office/officeart/2005/8/layout/list1"/>
    <dgm:cxn modelId="{4D60CC7B-22F9-494F-B146-5954134AFF4A}" type="presParOf" srcId="{CCE07FAF-9728-449F-9D33-2F1778A5F411}" destId="{4D390B19-27C1-4043-9A78-6ADEE1575CB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48C1DF-9D2B-46E2-9F43-0FF07BB3FBB8}">
      <dsp:nvSpPr>
        <dsp:cNvPr id="0" name=""/>
        <dsp:cNvSpPr/>
      </dsp:nvSpPr>
      <dsp:spPr>
        <a:xfrm>
          <a:off x="0" y="145248"/>
          <a:ext cx="7594368" cy="43185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6330" tIns="1353820" rIns="606330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kern="12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To support restructuring and </a:t>
          </a:r>
          <a:r>
            <a:rPr lang="en-GB" sz="1800" b="1" kern="12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enhance municipal services </a:t>
          </a:r>
          <a:r>
            <a:rPr lang="en-GB" sz="1800" b="0" kern="12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to improve people’s lives</a:t>
          </a:r>
          <a:endParaRPr lang="en-GB" sz="1800" kern="1200" dirty="0">
            <a:solidFill>
              <a:srgbClr val="414141"/>
            </a:solidFill>
            <a:latin typeface="Franklin Gothic Book" panose="020B0503020102020204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dirty="0">
            <a:solidFill>
              <a:srgbClr val="414141"/>
            </a:solidFill>
            <a:latin typeface="Franklin Gothic Book" panose="020B0503020102020204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kern="12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To encourage </a:t>
          </a:r>
          <a:r>
            <a:rPr lang="en-GB" sz="1800" b="1" kern="12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sustainable development </a:t>
          </a:r>
          <a:r>
            <a:rPr lang="en-GB" sz="1800" b="0" kern="12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(financial, environmental and energy efficiency)</a:t>
          </a:r>
          <a:endParaRPr lang="en-GB" sz="1800" kern="1200" dirty="0">
            <a:solidFill>
              <a:srgbClr val="414141"/>
            </a:solidFill>
            <a:latin typeface="Franklin Gothic Book" panose="020B0503020102020204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dirty="0">
            <a:solidFill>
              <a:srgbClr val="414141"/>
            </a:solidFill>
            <a:latin typeface="Franklin Gothic Book" panose="020B0503020102020204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kern="12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To promote</a:t>
          </a:r>
          <a:r>
            <a:rPr lang="en-GB" sz="1800" kern="12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 </a:t>
          </a:r>
          <a:r>
            <a:rPr lang="en-GB" sz="1800" b="1" kern="1200" dirty="0" smtClean="0">
              <a:solidFill>
                <a:srgbClr val="414141"/>
              </a:solidFill>
              <a:latin typeface="Franklin Gothic Book" panose="020B0503020102020204" pitchFamily="34" charset="0"/>
            </a:rPr>
            <a:t>transition market based economies optimising public sector support to service delivery </a:t>
          </a:r>
          <a:endParaRPr lang="en-GB" sz="1800" kern="1200" dirty="0">
            <a:solidFill>
              <a:srgbClr val="414141"/>
            </a:solidFill>
            <a:latin typeface="Franklin Gothic Book" panose="020B0503020102020204" pitchFamily="34" charset="0"/>
          </a:endParaRPr>
        </a:p>
      </dsp:txBody>
      <dsp:txXfrm>
        <a:off x="0" y="145248"/>
        <a:ext cx="7594368" cy="4318525"/>
      </dsp:txXfrm>
    </dsp:sp>
    <dsp:sp modelId="{810814FE-15FE-4778-8FA9-643A2F7DD3B3}">
      <dsp:nvSpPr>
        <dsp:cNvPr id="0" name=""/>
        <dsp:cNvSpPr/>
      </dsp:nvSpPr>
      <dsp:spPr>
        <a:xfrm>
          <a:off x="390620" y="0"/>
          <a:ext cx="3147996" cy="8302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703" tIns="0" rIns="206703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u="sng" kern="1200" dirty="0" smtClean="0"/>
            <a:t>Key Objectives</a:t>
          </a:r>
          <a:endParaRPr lang="en-GB" sz="1800" kern="1200" dirty="0"/>
        </a:p>
      </dsp:txBody>
      <dsp:txXfrm>
        <a:off x="431150" y="40530"/>
        <a:ext cx="3066936" cy="7492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2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C77B29CA-F646-4F9B-9940-1AE59845CA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731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5922A3B-BA6E-4DF8-94AA-FF0837B899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53330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2975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2895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247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325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6084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57287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2975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9161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2975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916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41888" cy="37084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8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926" tIns="47962" rIns="95926" bIns="47962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2975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9161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2975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9161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22A3B-BA6E-4DF8-94AA-FF0837B899CE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4293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22A3B-BA6E-4DF8-94AA-FF0837B899CE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4489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22A3B-BA6E-4DF8-94AA-FF0837B899CE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4489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22A3B-BA6E-4DF8-94AA-FF0837B899CE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5871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22A3B-BA6E-4DF8-94AA-FF0837B899CE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7712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22A3B-BA6E-4DF8-94AA-FF0837B899CE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4489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2975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9161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2975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9161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2975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9161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2975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9161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 hidden="1"/>
          <p:cNvSpPr>
            <a:spLocks noGrp="1"/>
          </p:cNvSpPr>
          <p:nvPr>
            <p:ph type="hdr" sz="quarter" idx="10"/>
            <p:custDataLst>
              <p:tags r:id="rId1"/>
            </p:custDataLst>
          </p:nvPr>
        </p:nvSpPr>
        <p:spPr>
          <a:xfrm>
            <a:off x="0" y="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9429750"/>
            <a:ext cx="6797675" cy="49688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916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880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41888" cy="37084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8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926" tIns="47962" rIns="95926" bIns="47962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294AC70-CA1C-4128-877C-7B70D687C0FB}" type="slidenum">
              <a:rPr lang="en-GB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GB" altLang="en-US" smtClean="0"/>
          </a:p>
        </p:txBody>
      </p:sp>
      <p:sp>
        <p:nvSpPr>
          <p:cNvPr id="55301" name="Footer Placeholder 1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823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188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75486-124C-4241-91A7-0219FEF1B1CE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699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22000">
                <a:schemeClr val="accent2"/>
              </a:gs>
              <a:gs pos="6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Franklin Gothic Book"/>
            </a:endParaRPr>
          </a:p>
        </p:txBody>
      </p:sp>
      <p:pic>
        <p:nvPicPr>
          <p:cNvPr id="4" name="Picture 3" descr="abstract-lines-v02.png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20950">
            <a:off x="-5357813" y="-3797300"/>
            <a:ext cx="20793076" cy="11195050"/>
          </a:xfrm>
          <a:prstGeom prst="rect">
            <a:avLst/>
          </a:prstGeom>
        </p:spPr>
      </p:pic>
      <p:pic>
        <p:nvPicPr>
          <p:cNvPr id="5" name="Picture 4" descr="abstract-lines-v02.png"/>
          <p:cNvPicPr>
            <a:picLocks noChangeAspect="1"/>
          </p:cNvPicPr>
          <p:nvPr/>
        </p:nvPicPr>
        <p:blipFill>
          <a:blip r:embed="rId3" cstate="email">
            <a:alphaModFix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84465">
            <a:off x="-1182688" y="-4157662"/>
            <a:ext cx="20793075" cy="11195050"/>
          </a:xfrm>
          <a:prstGeom prst="rect">
            <a:avLst/>
          </a:prstGeom>
        </p:spPr>
      </p:pic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1588" y="4679950"/>
            <a:ext cx="9144000" cy="2178050"/>
            <a:chOff x="1590" y="4679950"/>
            <a:chExt cx="9144000" cy="2178051"/>
          </a:xfrm>
        </p:grpSpPr>
        <p:sp>
          <p:nvSpPr>
            <p:cNvPr id="7" name="Rectangle 6"/>
            <p:cNvSpPr/>
            <p:nvPr userDrawn="1"/>
          </p:nvSpPr>
          <p:spPr>
            <a:xfrm>
              <a:off x="1590" y="4679950"/>
              <a:ext cx="9144000" cy="2178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8" name="Picture 15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9310" y="5755440"/>
              <a:ext cx="1430017" cy="724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0" name="Title 1"/>
          <p:cNvSpPr>
            <a:spLocks noGrp="1"/>
          </p:cNvSpPr>
          <p:nvPr>
            <p:ph type="title"/>
          </p:nvPr>
        </p:nvSpPr>
        <p:spPr>
          <a:xfrm>
            <a:off x="719134" y="5038265"/>
            <a:ext cx="6291266" cy="1441735"/>
          </a:xfrm>
        </p:spPr>
        <p:txBody>
          <a:bodyPr anchor="b"/>
          <a:lstStyle>
            <a:lvl1pPr>
              <a:defRPr sz="1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69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54 0.31567 C 0.08371 0.20782 0.08041 -0.12335 0.10542 -0.32978 C 0.13008 -0.53668 0.20337 -0.80074 0.22942 -0.92409 " pathEditMode="relative" rAng="0" ptsTypes="fsF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5" y="-62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82 0.81759 C 0.05711 0.70972 0.05451 0.37824 0.0743 0.17176 C 0.09427 -0.03496 0.15243 -0.29885 0.17309 -0.42246 " pathEditMode="relative" rAng="0" ptsTypes="fsF">
                                      <p:cBhvr>
                                        <p:cTn id="8" dur="20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55" y="-6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363" y="508000"/>
            <a:ext cx="7799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5363" y="2133600"/>
            <a:ext cx="3822700" cy="393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70463" y="2133600"/>
            <a:ext cx="3824287" cy="1889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70463" y="4175125"/>
            <a:ext cx="3824287" cy="1889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43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22000">
                <a:schemeClr val="accent2"/>
              </a:gs>
              <a:gs pos="6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Franklin Gothic Book"/>
            </a:endParaRPr>
          </a:p>
        </p:txBody>
      </p:sp>
      <p:pic>
        <p:nvPicPr>
          <p:cNvPr id="6" name="Picture 5" descr="abstract-lines-v02.png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20950">
            <a:off x="-5357813" y="-3797300"/>
            <a:ext cx="20793076" cy="11195050"/>
          </a:xfrm>
          <a:prstGeom prst="rect">
            <a:avLst/>
          </a:prstGeom>
        </p:spPr>
      </p:pic>
      <p:pic>
        <p:nvPicPr>
          <p:cNvPr id="7" name="Picture 6" descr="abstract-lines-v02.png"/>
          <p:cNvPicPr>
            <a:picLocks noChangeAspect="1"/>
          </p:cNvPicPr>
          <p:nvPr userDrawn="1"/>
        </p:nvPicPr>
        <p:blipFill>
          <a:blip r:embed="rId3" cstate="email">
            <a:alphaModFix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84465">
            <a:off x="-1182688" y="-4157662"/>
            <a:ext cx="20793075" cy="11195050"/>
          </a:xfrm>
          <a:prstGeom prst="rect">
            <a:avLst/>
          </a:prstGeom>
        </p:spPr>
      </p:pic>
      <p:grpSp>
        <p:nvGrpSpPr>
          <p:cNvPr id="8" name="Group 13"/>
          <p:cNvGrpSpPr>
            <a:grpSpLocks/>
          </p:cNvGrpSpPr>
          <p:nvPr userDrawn="1"/>
        </p:nvGrpSpPr>
        <p:grpSpPr bwMode="auto">
          <a:xfrm>
            <a:off x="-3175" y="0"/>
            <a:ext cx="9148763" cy="6858000"/>
            <a:chOff x="-3083" y="0"/>
            <a:chExt cx="9148673" cy="6858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680" y="6119813"/>
              <a:ext cx="9143910" cy="738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Franklin Gothic Book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3083" y="0"/>
              <a:ext cx="9143910" cy="5759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Franklin Gothic Book"/>
              </a:endParaRPr>
            </a:p>
          </p:txBody>
        </p:sp>
      </p:grpSp>
      <p:pic>
        <p:nvPicPr>
          <p:cNvPr id="11" name="Picture 1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338" y="211138"/>
            <a:ext cx="143033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-3175" y="107950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 Placeholder 6" descr="First level - paragraph text&#10;Second level - bullet 1&#10;Third level - bullet 2&#10;&#10;No more than 100 words per slide" title="Main text copy"/>
          <p:cNvSpPr>
            <a:spLocks noGrp="1"/>
          </p:cNvSpPr>
          <p:nvPr>
            <p:ph type="body" sz="quarter" idx="13"/>
          </p:nvPr>
        </p:nvSpPr>
        <p:spPr>
          <a:xfrm>
            <a:off x="720000" y="2160589"/>
            <a:ext cx="3600000" cy="323941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sz="200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179388" marR="0" indent="-1793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charset="0"/>
              <a:buChar char="•"/>
              <a:tabLst/>
              <a:defRPr>
                <a:solidFill>
                  <a:schemeClr val="tx1"/>
                </a:solidFill>
                <a:latin typeface="Franklin Gothic Book"/>
                <a:ea typeface="Franklin Gothic Book"/>
                <a:cs typeface="Franklin Gothic Book"/>
              </a:defRPr>
            </a:lvl2pPr>
            <a:lvl3pPr marL="36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>
                <a:solidFill>
                  <a:schemeClr val="tx1"/>
                </a:solidFill>
                <a:latin typeface="Franklin Gothic Book"/>
                <a:ea typeface="Franklin Gothic Book"/>
                <a:cs typeface="Franklin Gothic Book"/>
              </a:defRPr>
            </a:lvl3pPr>
            <a:lvl4pPr marL="54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>
                <a:latin typeface="Franklin Gothic Book"/>
                <a:ea typeface="Franklin Gothic Book"/>
                <a:cs typeface="Franklin Gothic Book"/>
              </a:defRPr>
            </a:lvl4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</p:txBody>
      </p:sp>
      <p:sp>
        <p:nvSpPr>
          <p:cNvPr id="64" name="Text Placeholder 6" descr="First level - paragraph text&#10;Second level - bullet 1&#10;Third level - bullet 2&#10;&#10;No more than 100 words per slide" title="Main text copy"/>
          <p:cNvSpPr>
            <a:spLocks noGrp="1"/>
          </p:cNvSpPr>
          <p:nvPr>
            <p:ph type="body" sz="quarter" idx="14"/>
          </p:nvPr>
        </p:nvSpPr>
        <p:spPr>
          <a:xfrm>
            <a:off x="4680000" y="2160589"/>
            <a:ext cx="3600000" cy="323941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sz="200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179388" marR="0" indent="-1793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charset="0"/>
              <a:buChar char="•"/>
              <a:tabLst/>
              <a:defRPr>
                <a:solidFill>
                  <a:schemeClr val="tx1"/>
                </a:solidFill>
                <a:latin typeface="Franklin Gothic Book"/>
                <a:ea typeface="Franklin Gothic Book"/>
                <a:cs typeface="Franklin Gothic Book"/>
              </a:defRPr>
            </a:lvl2pPr>
            <a:lvl3pPr marL="36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>
                <a:solidFill>
                  <a:schemeClr val="tx1"/>
                </a:solidFill>
                <a:latin typeface="Franklin Gothic Book"/>
                <a:ea typeface="Franklin Gothic Book"/>
                <a:cs typeface="Franklin Gothic Book"/>
              </a:defRPr>
            </a:lvl3pPr>
            <a:lvl4pPr marL="54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>
                <a:latin typeface="Franklin Gothic Book"/>
                <a:ea typeface="Franklin Gothic Book"/>
                <a:cs typeface="Franklin Gothic Book"/>
              </a:defRPr>
            </a:lvl4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</p:txBody>
      </p:sp>
      <p:sp>
        <p:nvSpPr>
          <p:cNvPr id="65" name="Title 1"/>
          <p:cNvSpPr>
            <a:spLocks noGrp="1"/>
          </p:cNvSpPr>
          <p:nvPr>
            <p:ph type="title"/>
          </p:nvPr>
        </p:nvSpPr>
        <p:spPr>
          <a:xfrm>
            <a:off x="719134" y="0"/>
            <a:ext cx="6291266" cy="1079499"/>
          </a:xfrm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44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54 0.31567 C 0.08371 0.20782 0.08041 -0.12335 0.10542 -0.32978 C 0.13008 -0.53668 0.20337 -0.80074 0.22942 -0.92409 " pathEditMode="relative" rAng="0" ptsTypes="fsF">
                                      <p:cBhvr>
                                        <p:cTn id="6" dur="2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5" y="-62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82 0.81759 C 0.05711 0.70972 0.05451 0.37824 0.0743 0.17176 C 0.09427 -0.03496 0.15243 -0.29885 0.17309 -0.42246 " pathEditMode="relative" rAng="0" ptsTypes="fsF">
                                      <p:cBhvr>
                                        <p:cTn id="8" dur="20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55" y="-6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-3084" y="1709193"/>
            <a:ext cx="9147084" cy="0"/>
          </a:xfrm>
          <a:prstGeom prst="line">
            <a:avLst/>
          </a:prstGeom>
          <a:ln w="31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fld id="{54276BF7-5CEF-433F-89E5-443707E76E43}" type="datetime3">
              <a:rPr lang="en-GB" smtClean="0"/>
              <a:t>26 May, 2015</a:t>
            </a:fld>
            <a:endParaRPr lang="en-GB" dirty="0"/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  <p:custDataLst>
              <p:tags r:id="rId1"/>
            </p:custDataLst>
          </p:nvPr>
        </p:nvSpPr>
        <p:spPr>
          <a:xfrm>
            <a:off x="0" y="6480000"/>
            <a:ext cx="9144000" cy="378000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lang="en-GB" sz="1000" b="0" i="0" u="none">
                <a:solidFill>
                  <a:srgbClr val="FFFFFF"/>
                </a:solidFill>
                <a:latin typeface="Arial"/>
              </a:defRPr>
            </a:lvl1pPr>
          </a:lstStyle>
          <a:p>
            <a:endParaRPr lang="en-GB" b="1" dirty="0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19138" y="1803400"/>
            <a:ext cx="7705725" cy="432117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57016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5" y="292100"/>
            <a:ext cx="6391275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546225"/>
            <a:ext cx="3656012" cy="4938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75200" y="1546225"/>
            <a:ext cx="3657600" cy="2392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75200" y="4090988"/>
            <a:ext cx="3657600" cy="2393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919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22000">
                <a:schemeClr val="accent2"/>
              </a:gs>
              <a:gs pos="6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Franklin Gothic Book"/>
            </a:endParaRPr>
          </a:p>
        </p:txBody>
      </p:sp>
      <p:pic>
        <p:nvPicPr>
          <p:cNvPr id="55" name="Picture 54" descr="abstract-lines-v02.png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20950">
            <a:off x="-5358051" y="-3797386"/>
            <a:ext cx="20793546" cy="11195223"/>
          </a:xfrm>
          <a:prstGeom prst="rect">
            <a:avLst/>
          </a:prstGeom>
        </p:spPr>
      </p:pic>
      <p:pic>
        <p:nvPicPr>
          <p:cNvPr id="58" name="Picture 57" descr="abstract-lines-v02.png"/>
          <p:cNvPicPr>
            <a:picLocks noChangeAspect="1"/>
          </p:cNvPicPr>
          <p:nvPr userDrawn="1"/>
        </p:nvPicPr>
        <p:blipFill>
          <a:blip r:embed="rId3" cstate="email">
            <a:alphaModFix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84465">
            <a:off x="-1182350" y="-4157749"/>
            <a:ext cx="20793546" cy="111952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" y="4407789"/>
            <a:ext cx="9144000" cy="2176272"/>
          </a:xfrm>
          <a:prstGeom prst="rect">
            <a:avLst/>
          </a:prstGeom>
        </p:spPr>
      </p:pic>
      <p:sp>
        <p:nvSpPr>
          <p:cNvPr id="70" name="Title 1"/>
          <p:cNvSpPr>
            <a:spLocks noGrp="1"/>
          </p:cNvSpPr>
          <p:nvPr>
            <p:ph type="title" hasCustomPrompt="1"/>
          </p:nvPr>
        </p:nvSpPr>
        <p:spPr>
          <a:xfrm>
            <a:off x="719134" y="4893126"/>
            <a:ext cx="6291266" cy="727534"/>
          </a:xfrm>
        </p:spPr>
        <p:txBody>
          <a:bodyPr anchor="b">
            <a:norm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19138" y="5731785"/>
            <a:ext cx="6127750" cy="609600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rgbClr val="00AE9E"/>
                </a:solidFill>
                <a:latin typeface="Bodoni MT" panose="02070603080606020203" pitchFamily="18" charset="0"/>
              </a:defRPr>
            </a:lvl1pPr>
          </a:lstStyle>
          <a:p>
            <a:pPr lvl="0"/>
            <a:r>
              <a:rPr lang="en-US" dirty="0" smtClean="0"/>
              <a:t>Presenter name</a:t>
            </a:r>
          </a:p>
          <a:p>
            <a:pPr lvl="0"/>
            <a:r>
              <a:rPr lang="en-US" dirty="0" smtClean="0"/>
              <a:t>Event name</a:t>
            </a:r>
          </a:p>
        </p:txBody>
      </p:sp>
    </p:spTree>
    <p:extLst>
      <p:ext uri="{BB962C8B-B14F-4D97-AF65-F5344CB8AC3E}">
        <p14:creationId xmlns:p14="http://schemas.microsoft.com/office/powerpoint/2010/main" val="97130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54 0.31567 C 0.08371 0.20782 0.08041 -0.12335 0.10542 -0.32978 C 0.13008 -0.53668 0.20337 -0.80074 0.22942 -0.92409 " pathEditMode="relative" rAng="0" ptsTypes="fsF">
                                      <p:cBhvr>
                                        <p:cTn id="6" dur="2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5" y="-62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82 0.81759 C 0.05711 0.70972 0.05451 0.37824 0.0743 0.17176 C 0.09427 -0.03496 0.15243 -0.29885 0.17309 -0.42246 " pathEditMode="relative" rAng="0" ptsTypes="fsF">
                                      <p:cBhvr>
                                        <p:cTn id="8" dur="2000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55" y="-6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+ chart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 userDrawn="1"/>
        </p:nvSpPr>
        <p:spPr>
          <a:xfrm>
            <a:off x="4819650" y="2160587"/>
            <a:ext cx="3579813" cy="4300538"/>
          </a:xfrm>
          <a:prstGeom prst="round2SameRect">
            <a:avLst>
              <a:gd name="adj1" fmla="val 3390"/>
              <a:gd name="adj2" fmla="val 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ct val="50000"/>
              </a:spcAft>
              <a:defRPr/>
            </a:pPr>
            <a:endParaRPr lang="en-GB" dirty="0">
              <a:latin typeface="Franklin Gothic Book"/>
            </a:endParaRPr>
          </a:p>
        </p:txBody>
      </p:sp>
      <p:sp>
        <p:nvSpPr>
          <p:cNvPr id="2" name="Title 1" descr="Ideally your title should fit on one line." title="Slide 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0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6" y="6480000"/>
            <a:ext cx="1871664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fld id="{B6178F0A-3EE0-4B48-8395-CF38F4590226}" type="datetime3">
              <a:rPr lang="en-GB" smtClean="0"/>
              <a:t>26 May, 2015</a:t>
            </a:fld>
            <a:endParaRPr lang="en-GB" dirty="0"/>
          </a:p>
        </p:txBody>
      </p:sp>
      <p:sp>
        <p:nvSpPr>
          <p:cNvPr id="10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499" y="6480000"/>
            <a:ext cx="2879725" cy="3780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1F9F866-B438-9445-8D9F-1F8FF660883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719138" y="2168525"/>
            <a:ext cx="3605212" cy="431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7" hasCustomPrompt="1"/>
          </p:nvPr>
        </p:nvSpPr>
        <p:spPr>
          <a:xfrm>
            <a:off x="4819650" y="2160588"/>
            <a:ext cx="3579813" cy="4300537"/>
          </a:xfrm>
        </p:spPr>
        <p:txBody>
          <a:bodyPr/>
          <a:lstStyle>
            <a:lvl5pPr marL="0" indent="0">
              <a:defRPr baseline="0">
                <a:latin typeface="Franklin Gothic Book" panose="020B0503020102020204" pitchFamily="34" charset="0"/>
              </a:defRPr>
            </a:lvl5pPr>
          </a:lstStyle>
          <a:p>
            <a:pPr lvl="4"/>
            <a:r>
              <a:rPr lang="en-GB" dirty="0" smtClean="0"/>
              <a:t>Click icon to insert object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53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5363" y="2133600"/>
            <a:ext cx="3822700" cy="3930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0463" y="2133600"/>
            <a:ext cx="3824287" cy="3930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9841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022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4075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363" y="508000"/>
            <a:ext cx="7799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995363" y="2133600"/>
            <a:ext cx="3822700" cy="393065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0463" y="2133600"/>
            <a:ext cx="3824287" cy="393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316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5363" y="2133600"/>
            <a:ext cx="3822700" cy="3930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0463" y="2133600"/>
            <a:ext cx="3824287" cy="3930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080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363" y="508000"/>
            <a:ext cx="7799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5363" y="2133600"/>
            <a:ext cx="3822700" cy="393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70463" y="2133600"/>
            <a:ext cx="3824287" cy="1889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70463" y="4175125"/>
            <a:ext cx="3824287" cy="1889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266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363" y="508000"/>
            <a:ext cx="779938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5363" y="2133600"/>
            <a:ext cx="3822700" cy="3930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0463" y="2133600"/>
            <a:ext cx="3824287" cy="3930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4085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777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043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2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descr="Ideally your title should fit on one line." title="Slide title"/>
          <p:cNvSpPr>
            <a:spLocks noGrp="1"/>
          </p:cNvSpPr>
          <p:nvPr>
            <p:ph type="title"/>
          </p:nvPr>
        </p:nvSpPr>
        <p:spPr>
          <a:xfrm>
            <a:off x="720725" y="0"/>
            <a:ext cx="6335713" cy="10795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-3175" y="107950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>
            <a:off x="-3175" y="6480175"/>
            <a:ext cx="9147175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338" y="211138"/>
            <a:ext cx="143033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 Placeholder 2" descr="First level - paragraph text&#10;Second level - bullet 1&#10;Third level - bullet 2&#10;&#10;No more than 100 words per slide" title="Main body text"/>
          <p:cNvSpPr>
            <a:spLocks noGrp="1"/>
          </p:cNvSpPr>
          <p:nvPr>
            <p:ph type="body" idx="1"/>
          </p:nvPr>
        </p:nvSpPr>
        <p:spPr>
          <a:xfrm>
            <a:off x="720725" y="1800225"/>
            <a:ext cx="7966075" cy="4140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8" y="6480175"/>
            <a:ext cx="1871662" cy="377825"/>
          </a:xfrm>
          <a:prstGeom prst="rect">
            <a:avLst/>
          </a:prstGeom>
        </p:spPr>
        <p:txBody>
          <a:bodyPr lIns="0" tIns="0" rIns="0" bIns="0"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accent1"/>
                </a:solidFill>
                <a:latin typeface="Franklin Gothic Book"/>
                <a:ea typeface="ＭＳ Ｐゴシック" charset="0"/>
                <a:cs typeface="Franklin Gothic Book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0" y="6480175"/>
            <a:ext cx="2879725" cy="377825"/>
          </a:xfrm>
          <a:prstGeom prst="rect">
            <a:avLst/>
          </a:prstGeom>
        </p:spPr>
        <p:txBody>
          <a:bodyPr lIns="0" tIns="0" rIns="0" bIns="0"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  <a:latin typeface="Franklin Gothic Book"/>
                <a:ea typeface="ＭＳ Ｐゴシック" charset="0"/>
                <a:cs typeface="Franklin Gothic Book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8813" y="6480175"/>
            <a:ext cx="360362" cy="377825"/>
          </a:xfrm>
          <a:prstGeom prst="rect">
            <a:avLst/>
          </a:prstGeom>
        </p:spPr>
        <p:txBody>
          <a:bodyPr lIns="0" tIns="0" rIns="0" bIns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  <a:latin typeface="Franklin Gothic Book"/>
                <a:ea typeface="ＭＳ Ｐゴシック" charset="0"/>
                <a:cs typeface="Franklin Gothic Book"/>
              </a:defRPr>
            </a:lvl1pPr>
          </a:lstStyle>
          <a:p>
            <a:pPr>
              <a:defRPr/>
            </a:pPr>
            <a:fld id="{6C04B413-E2C0-47C6-972A-7A120228CDD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4" name="Rectangle 8"/>
          <p:cNvSpPr>
            <a:spLocks noChangeArrowheads="1"/>
          </p:cNvSpPr>
          <p:nvPr userDrawn="1"/>
        </p:nvSpPr>
        <p:spPr bwMode="auto">
          <a:xfrm>
            <a:off x="8553450" y="147638"/>
            <a:ext cx="433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fld id="{074F4FA9-47D6-4AD6-9C58-DCF3CC87297D}" type="slidenum">
              <a:rPr lang="en-US" sz="1600"/>
              <a:pPr/>
              <a:t>‹#›</a:t>
            </a:fld>
            <a:endParaRPr lang="en-US" sz="1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7" r:id="rId3"/>
    <p:sldLayoutId id="2147483808" r:id="rId4"/>
    <p:sldLayoutId id="2147483809" r:id="rId5"/>
    <p:sldLayoutId id="2147483810" r:id="rId6"/>
    <p:sldLayoutId id="2147483811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accent1"/>
          </a:solidFill>
          <a:latin typeface="Bodoni MT" pitchFamily="18" charset="0"/>
          <a:ea typeface="MS PGothic" pitchFamily="34" charset="-128"/>
          <a:cs typeface="Bodoni MT" pitchFamily="18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Bodoni MT" pitchFamily="18" charset="0"/>
          <a:ea typeface="MS PGothic" pitchFamily="34" charset="-128"/>
          <a:cs typeface="Bodoni MT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Bodoni MT" pitchFamily="18" charset="0"/>
          <a:ea typeface="MS PGothic" pitchFamily="34" charset="-128"/>
          <a:cs typeface="Bodoni MT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Bodoni MT" pitchFamily="18" charset="0"/>
          <a:ea typeface="MS PGothic" pitchFamily="34" charset="-128"/>
          <a:cs typeface="Bodoni MT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Bodoni MT" pitchFamily="18" charset="0"/>
          <a:ea typeface="MS PGothic" pitchFamily="34" charset="-128"/>
          <a:cs typeface="Bodoni MT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defRPr lang="en-US" sz="2000" kern="1200">
          <a:solidFill>
            <a:srgbClr val="58595B"/>
          </a:solidFill>
          <a:latin typeface="Franklin Gothic Book"/>
          <a:ea typeface="MS PGothic" pitchFamily="34" charset="-128"/>
          <a:cs typeface="Franklin Gothic Book"/>
        </a:defRPr>
      </a:lvl1pPr>
      <a:lvl2pPr marL="179388" indent="-179388" algn="l" rtl="0" eaLnBrk="0" fontAlgn="base" hangingPunct="0">
        <a:spcBef>
          <a:spcPct val="0"/>
        </a:spcBef>
        <a:spcAft>
          <a:spcPts val="1200"/>
        </a:spcAft>
        <a:buFont typeface="Arial" pitchFamily="34" charset="0"/>
        <a:buChar char="•"/>
        <a:defRPr lang="en-US" sz="2000" kern="1200">
          <a:solidFill>
            <a:srgbClr val="58595B"/>
          </a:solidFill>
          <a:latin typeface="Franklin Gothic Book"/>
          <a:ea typeface="Franklin Gothic Book"/>
          <a:cs typeface="Franklin Gothic Book"/>
        </a:defRPr>
      </a:lvl2pPr>
      <a:lvl3pPr marL="358775" indent="-179388" algn="l" rtl="0" eaLnBrk="0" fontAlgn="base" hangingPunct="0">
        <a:spcBef>
          <a:spcPct val="0"/>
        </a:spcBef>
        <a:spcAft>
          <a:spcPts val="1200"/>
        </a:spcAft>
        <a:buFont typeface="Arial" pitchFamily="34" charset="0"/>
        <a:buChar char="•"/>
        <a:defRPr lang="en-US" sz="2000" kern="1200">
          <a:solidFill>
            <a:srgbClr val="58595B"/>
          </a:solidFill>
          <a:latin typeface="Franklin Gothic Book"/>
          <a:ea typeface="Franklin Gothic Book"/>
          <a:cs typeface="Franklin Gothic Book"/>
        </a:defRPr>
      </a:lvl3pPr>
      <a:lvl4pPr marL="539750" indent="-179388" algn="l" rtl="0" eaLnBrk="0" fontAlgn="base" hangingPunct="0">
        <a:spcBef>
          <a:spcPct val="0"/>
        </a:spcBef>
        <a:spcAft>
          <a:spcPts val="1200"/>
        </a:spcAft>
        <a:buFont typeface="Arial" pitchFamily="34" charset="0"/>
        <a:buChar char="•"/>
        <a:defRPr lang="en-US" sz="2000" kern="1200">
          <a:solidFill>
            <a:srgbClr val="58595B"/>
          </a:solidFill>
          <a:latin typeface="Franklin Gothic Book"/>
          <a:ea typeface="Franklin Gothic Book"/>
          <a:cs typeface="Franklin Gothic Book"/>
        </a:defRPr>
      </a:lvl4pPr>
      <a:lvl5pPr marL="2057400" indent="-228600" algn="l" rtl="0" eaLnBrk="0" fontAlgn="base" hangingPunct="0">
        <a:spcBef>
          <a:spcPct val="0"/>
        </a:spcBef>
        <a:spcAft>
          <a:spcPts val="1200"/>
        </a:spcAft>
        <a:buFont typeface="Arial" pitchFamily="34" charset="0"/>
        <a:defRPr sz="1200" kern="1200">
          <a:solidFill>
            <a:srgbClr val="929395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 descr="Ideally your title should fit on one line." title="Slide title"/>
          <p:cNvSpPr>
            <a:spLocks noGrp="1"/>
          </p:cNvSpPr>
          <p:nvPr>
            <p:ph type="title"/>
          </p:nvPr>
        </p:nvSpPr>
        <p:spPr>
          <a:xfrm>
            <a:off x="720725" y="0"/>
            <a:ext cx="6335713" cy="10795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-3175" y="107950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 bwMode="auto">
          <a:xfrm>
            <a:off x="-3175" y="6480175"/>
            <a:ext cx="9147175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338" y="211138"/>
            <a:ext cx="143033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 Placeholder 2" descr="First level - paragraph text&#10;Second level - bullet 1&#10;Third level - bullet 2&#10;&#10;No more than 100 words per slide" title="Main body text"/>
          <p:cNvSpPr>
            <a:spLocks noGrp="1"/>
          </p:cNvSpPr>
          <p:nvPr>
            <p:ph type="body" idx="1"/>
          </p:nvPr>
        </p:nvSpPr>
        <p:spPr>
          <a:xfrm>
            <a:off x="720725" y="1800225"/>
            <a:ext cx="7966075" cy="4140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719138" y="6480175"/>
            <a:ext cx="1871662" cy="377825"/>
          </a:xfrm>
          <a:prstGeom prst="rect">
            <a:avLst/>
          </a:prstGeom>
        </p:spPr>
        <p:txBody>
          <a:bodyPr lIns="0" tIns="0" rIns="0" bIns="0"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accent1"/>
                </a:solidFill>
                <a:latin typeface="Franklin Gothic Book"/>
                <a:ea typeface="ＭＳ Ｐゴシック" charset="0"/>
                <a:cs typeface="Franklin Gothic Book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8500" y="6480175"/>
            <a:ext cx="2879725" cy="377825"/>
          </a:xfrm>
          <a:prstGeom prst="rect">
            <a:avLst/>
          </a:prstGeom>
        </p:spPr>
        <p:txBody>
          <a:bodyPr lIns="0" tIns="0" rIns="0" bIns="0"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  <a:latin typeface="Franklin Gothic Book"/>
                <a:ea typeface="ＭＳ Ｐゴシック" charset="0"/>
                <a:cs typeface="Franklin Gothic Book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8813" y="6480175"/>
            <a:ext cx="360362" cy="377825"/>
          </a:xfrm>
          <a:prstGeom prst="rect">
            <a:avLst/>
          </a:prstGeom>
        </p:spPr>
        <p:txBody>
          <a:bodyPr lIns="0" tIns="0" rIns="0" bIns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  <a:latin typeface="Franklin Gothic Book"/>
                <a:ea typeface="ＭＳ Ｐゴシック" charset="0"/>
                <a:cs typeface="Franklin Gothic Book"/>
              </a:defRPr>
            </a:lvl1pPr>
          </a:lstStyle>
          <a:p>
            <a:pPr>
              <a:defRPr/>
            </a:pPr>
            <a:fld id="{D6E09317-7831-4498-9AE9-DF0BE166E3A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058" name="Rectangle 8"/>
          <p:cNvSpPr>
            <a:spLocks noChangeArrowheads="1"/>
          </p:cNvSpPr>
          <p:nvPr userDrawn="1"/>
        </p:nvSpPr>
        <p:spPr bwMode="auto">
          <a:xfrm>
            <a:off x="8553450" y="147638"/>
            <a:ext cx="433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fld id="{5507A9E1-99DB-48A4-8F04-DAC661AC72A6}" type="slidenum">
              <a:rPr lang="en-US" sz="1600"/>
              <a:pPr/>
              <a:t>‹#›</a:t>
            </a:fld>
            <a:endParaRPr lang="en-US" sz="1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8" r:id="rId3"/>
    <p:sldLayoutId id="2147483820" r:id="rId4"/>
    <p:sldLayoutId id="2147483822" r:id="rId5"/>
    <p:sldLayoutId id="2147483823" r:id="rId6"/>
    <p:sldLayoutId id="2147483824" r:id="rId7"/>
    <p:sldLayoutId id="2147483827" r:id="rId8"/>
    <p:sldLayoutId id="2147483830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accent1"/>
          </a:solidFill>
          <a:latin typeface="Bodoni MT" pitchFamily="18" charset="0"/>
          <a:ea typeface="MS PGothic" pitchFamily="34" charset="-128"/>
          <a:cs typeface="Bodoni MT" pitchFamily="18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Bodoni MT" pitchFamily="18" charset="0"/>
          <a:ea typeface="MS PGothic" pitchFamily="34" charset="-128"/>
          <a:cs typeface="Bodoni MT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Bodoni MT" pitchFamily="18" charset="0"/>
          <a:ea typeface="MS PGothic" pitchFamily="34" charset="-128"/>
          <a:cs typeface="Bodoni MT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Bodoni MT" pitchFamily="18" charset="0"/>
          <a:ea typeface="MS PGothic" pitchFamily="34" charset="-128"/>
          <a:cs typeface="Bodoni MT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Bodoni MT" pitchFamily="18" charset="0"/>
          <a:ea typeface="MS PGothic" pitchFamily="34" charset="-128"/>
          <a:cs typeface="Bodoni MT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defRPr lang="en-US" sz="2000" kern="1200">
          <a:solidFill>
            <a:srgbClr val="58595B"/>
          </a:solidFill>
          <a:latin typeface="Franklin Gothic Book"/>
          <a:ea typeface="MS PGothic" pitchFamily="34" charset="-128"/>
          <a:cs typeface="Franklin Gothic Book"/>
        </a:defRPr>
      </a:lvl1pPr>
      <a:lvl2pPr marL="179388" indent="-179388" algn="l" rtl="0" eaLnBrk="0" fontAlgn="base" hangingPunct="0">
        <a:spcBef>
          <a:spcPct val="0"/>
        </a:spcBef>
        <a:spcAft>
          <a:spcPts val="1200"/>
        </a:spcAft>
        <a:buFont typeface="Arial" pitchFamily="34" charset="0"/>
        <a:buChar char="•"/>
        <a:defRPr lang="en-US" sz="2000" kern="1200">
          <a:solidFill>
            <a:srgbClr val="58595B"/>
          </a:solidFill>
          <a:latin typeface="Franklin Gothic Book"/>
          <a:ea typeface="Franklin Gothic Book"/>
          <a:cs typeface="Franklin Gothic Book"/>
        </a:defRPr>
      </a:lvl2pPr>
      <a:lvl3pPr marL="358775" indent="-179388" algn="l" rtl="0" eaLnBrk="0" fontAlgn="base" hangingPunct="0">
        <a:spcBef>
          <a:spcPct val="0"/>
        </a:spcBef>
        <a:spcAft>
          <a:spcPts val="1200"/>
        </a:spcAft>
        <a:buFont typeface="Arial" pitchFamily="34" charset="0"/>
        <a:buChar char="•"/>
        <a:defRPr lang="en-US" sz="2000" kern="1200">
          <a:solidFill>
            <a:srgbClr val="58595B"/>
          </a:solidFill>
          <a:latin typeface="Franklin Gothic Book"/>
          <a:ea typeface="Franklin Gothic Book"/>
          <a:cs typeface="Franklin Gothic Book"/>
        </a:defRPr>
      </a:lvl3pPr>
      <a:lvl4pPr marL="539750" indent="-179388" algn="l" rtl="0" eaLnBrk="0" fontAlgn="base" hangingPunct="0">
        <a:spcBef>
          <a:spcPct val="0"/>
        </a:spcBef>
        <a:spcAft>
          <a:spcPts val="1200"/>
        </a:spcAft>
        <a:buFont typeface="Arial" pitchFamily="34" charset="0"/>
        <a:buChar char="•"/>
        <a:defRPr lang="en-US" sz="2000" kern="1200">
          <a:solidFill>
            <a:srgbClr val="58595B"/>
          </a:solidFill>
          <a:latin typeface="Franklin Gothic Book"/>
          <a:ea typeface="Franklin Gothic Book"/>
          <a:cs typeface="Franklin Gothic Book"/>
        </a:defRPr>
      </a:lvl4pPr>
      <a:lvl5pPr marL="2057400" indent="-228600" algn="l" rtl="0" eaLnBrk="0" fontAlgn="base" hangingPunct="0">
        <a:spcBef>
          <a:spcPct val="0"/>
        </a:spcBef>
        <a:spcAft>
          <a:spcPts val="1200"/>
        </a:spcAft>
        <a:buFont typeface="Arial" pitchFamily="34" charset="0"/>
        <a:defRPr sz="1200" kern="1200">
          <a:solidFill>
            <a:srgbClr val="929395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jenningi@ebrd.com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hyperlink" Target="mailto:terwoorp@ebrd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133" y="4222299"/>
            <a:ext cx="8143879" cy="1124860"/>
          </a:xfrm>
        </p:spPr>
        <p:txBody>
          <a:bodyPr>
            <a:normAutofit/>
          </a:bodyPr>
          <a:lstStyle/>
          <a:p>
            <a:r>
              <a:rPr lang="en-GB" dirty="0" smtClean="0"/>
              <a:t>EBRD Experience and best practice in PSC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27 May 2015</a:t>
            </a:r>
            <a:endParaRPr lang="en-GB" dirty="0"/>
          </a:p>
        </p:txBody>
      </p:sp>
      <p:sp>
        <p:nvSpPr>
          <p:cNvPr id="4" name="Text Placeholder 3" descr="First level - paragraph text&#10;Second level - bullet 1&#10;Third level - bullet 2&#10;&#10;No more than 100 words per slide"/>
          <p:cNvSpPr txBox="1">
            <a:spLocks/>
          </p:cNvSpPr>
          <p:nvPr/>
        </p:nvSpPr>
        <p:spPr bwMode="auto">
          <a:xfrm>
            <a:off x="225425" y="1739900"/>
            <a:ext cx="8523288" cy="2552700"/>
          </a:xfrm>
          <a:prstGeom prst="rect">
            <a:avLst/>
          </a:prstGeo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FontTx/>
              <a:buNone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ＭＳ Ｐゴシック" charset="0"/>
                <a:cs typeface="Franklin Gothic Book"/>
              </a:defRPr>
            </a:lvl1pPr>
            <a:lvl2pPr marL="179388" marR="0" indent="-1793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539B"/>
              </a:buClr>
              <a:buSzTx/>
              <a:buFont typeface="Arial" charset="0"/>
              <a:buChar char="•"/>
              <a:tabLst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2pPr>
            <a:lvl3pPr marL="36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3pPr>
            <a:lvl4pPr marL="54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‒"/>
              <a:tabLst/>
              <a:defRPr lang="en-US" sz="2000" kern="1200" baseline="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4pPr>
            <a:lvl5pPr marL="205740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1200" kern="1200">
                <a:solidFill>
                  <a:srgbClr val="929395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en-GB" altLang="en-US" sz="32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774825"/>
            <a:ext cx="8583613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296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6178F0A-3EE0-4B48-8395-CF38F4590226}" type="datetime3">
              <a:rPr lang="en-GB" smtClean="0"/>
              <a:t>26 May, 2015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8" name="Title 11"/>
          <p:cNvSpPr>
            <a:spLocks noGrp="1"/>
          </p:cNvSpPr>
          <p:nvPr>
            <p:ph type="title"/>
          </p:nvPr>
        </p:nvSpPr>
        <p:spPr>
          <a:xfrm>
            <a:off x="719136" y="185748"/>
            <a:ext cx="5903913" cy="1080000"/>
          </a:xfr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/>
              <a:t>Key sectors covered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half" idx="4294967295"/>
          </p:nvPr>
        </p:nvSpPr>
        <p:spPr>
          <a:xfrm>
            <a:off x="1073880" y="1543077"/>
            <a:ext cx="7565689" cy="3960576"/>
          </a:xfrm>
        </p:spPr>
        <p:txBody>
          <a:bodyPr>
            <a:normAutofit fontScale="92500" lnSpcReduction="20000"/>
          </a:bodyPr>
          <a:lstStyle/>
          <a:p>
            <a:pPr marL="1881188" lvl="0" indent="-1881188">
              <a:spcAft>
                <a:spcPts val="600"/>
              </a:spcAft>
            </a:pPr>
            <a:r>
              <a:rPr lang="en-US" sz="1600" b="1" dirty="0">
                <a:solidFill>
                  <a:srgbClr val="414141"/>
                </a:solidFill>
                <a:cs typeface="Arial" charset="0"/>
              </a:rPr>
              <a:t>Water &amp; Wastewater</a:t>
            </a:r>
            <a:r>
              <a:rPr lang="en-US" sz="1600" dirty="0">
                <a:solidFill>
                  <a:srgbClr val="414141"/>
                </a:solidFill>
                <a:cs typeface="Arial" charset="0"/>
              </a:rPr>
              <a:t> </a:t>
            </a:r>
            <a:r>
              <a:rPr lang="en-US" sz="1600" dirty="0" smtClean="0">
                <a:solidFill>
                  <a:srgbClr val="414141"/>
                </a:solidFill>
                <a:cs typeface="Arial" charset="0"/>
              </a:rPr>
              <a:t>    New and rehabilitated water and waste water treatment plants, network rehabilitation and extensions as well as pumps and metering  to improve the quality of service and environmental compliance; investment in both maintenance and asset renewal</a:t>
            </a:r>
          </a:p>
          <a:p>
            <a:pPr marL="1881188" lvl="0" indent="-1881188">
              <a:spcAft>
                <a:spcPts val="600"/>
              </a:spcAft>
            </a:pPr>
            <a:endParaRPr lang="en-US" sz="1600" dirty="0" smtClean="0"/>
          </a:p>
          <a:p>
            <a:pPr marL="1881188" lvl="0" indent="-1881188">
              <a:spcAft>
                <a:spcPts val="600"/>
              </a:spcAft>
            </a:pPr>
            <a:r>
              <a:rPr lang="en-US" sz="1600" b="1" dirty="0" smtClean="0">
                <a:solidFill>
                  <a:srgbClr val="414141"/>
                </a:solidFill>
                <a:cs typeface="Arial" charset="0"/>
              </a:rPr>
              <a:t>Urban </a:t>
            </a:r>
            <a:r>
              <a:rPr lang="en-US" sz="1600" b="1" dirty="0">
                <a:solidFill>
                  <a:srgbClr val="414141"/>
                </a:solidFill>
                <a:cs typeface="Arial" charset="0"/>
              </a:rPr>
              <a:t>Transport</a:t>
            </a:r>
            <a:r>
              <a:rPr lang="en-US" sz="1600" dirty="0">
                <a:solidFill>
                  <a:srgbClr val="414141"/>
                </a:solidFill>
                <a:cs typeface="Arial" charset="0"/>
              </a:rPr>
              <a:t> </a:t>
            </a:r>
            <a:r>
              <a:rPr lang="en-US" sz="1600" dirty="0" smtClean="0">
                <a:solidFill>
                  <a:srgbClr val="414141"/>
                </a:solidFill>
                <a:cs typeface="Arial" charset="0"/>
              </a:rPr>
              <a:t>           Fleet and rolling stock renewal, metro, LRT, buses and trams, public transport infrastructure, including track, power supply and </a:t>
            </a:r>
            <a:r>
              <a:rPr lang="en-US" sz="1600" dirty="0" err="1" smtClean="0">
                <a:solidFill>
                  <a:srgbClr val="414141"/>
                </a:solidFill>
                <a:cs typeface="Arial" charset="0"/>
              </a:rPr>
              <a:t>signalling</a:t>
            </a:r>
            <a:r>
              <a:rPr lang="en-US" sz="1600" dirty="0" smtClean="0">
                <a:solidFill>
                  <a:srgbClr val="414141"/>
                </a:solidFill>
                <a:cs typeface="Arial" charset="0"/>
              </a:rPr>
              <a:t>, deport refurbishment, e- ticketing and automated fare collection; traffic management and vehicle information systems,  and rehabilitation of municipal streets </a:t>
            </a:r>
          </a:p>
          <a:p>
            <a:pPr marL="1881188" lvl="0" indent="-1881188">
              <a:spcAft>
                <a:spcPts val="600"/>
              </a:spcAft>
            </a:pPr>
            <a:endParaRPr lang="en-GB" sz="1600" dirty="0">
              <a:solidFill>
                <a:srgbClr val="414141"/>
              </a:solidFill>
            </a:endParaRPr>
          </a:p>
          <a:p>
            <a:pPr marL="1881188" indent="-1881188">
              <a:spcAft>
                <a:spcPts val="600"/>
              </a:spcAft>
              <a:tabLst>
                <a:tab pos="1881188" algn="l"/>
                <a:tab pos="1974850" algn="l"/>
              </a:tabLst>
            </a:pPr>
            <a:r>
              <a:rPr lang="en-GB" sz="1600" b="1" dirty="0" smtClean="0">
                <a:solidFill>
                  <a:srgbClr val="414141"/>
                </a:solidFill>
                <a:cs typeface="Arial" charset="0"/>
              </a:rPr>
              <a:t>Solid Waste                   </a:t>
            </a:r>
            <a:r>
              <a:rPr lang="en-GB" sz="1600" dirty="0" smtClean="0">
                <a:solidFill>
                  <a:srgbClr val="414141"/>
                </a:solidFill>
                <a:cs typeface="Arial" charset="0"/>
              </a:rPr>
              <a:t>Investment </a:t>
            </a:r>
            <a:r>
              <a:rPr lang="en-GB" sz="1600" dirty="0">
                <a:solidFill>
                  <a:srgbClr val="414141"/>
                </a:solidFill>
                <a:cs typeface="Arial" charset="0"/>
              </a:rPr>
              <a:t>in new landfills, recycling and collection equipment to improve both the efficiency and frequency of collection and well as to prevention of groundwater </a:t>
            </a:r>
            <a:r>
              <a:rPr lang="en-GB" sz="1600" dirty="0" smtClean="0">
                <a:solidFill>
                  <a:srgbClr val="414141"/>
                </a:solidFill>
                <a:cs typeface="Arial" charset="0"/>
              </a:rPr>
              <a:t>contamination</a:t>
            </a:r>
            <a:endParaRPr lang="en-GB" sz="1600" b="1" dirty="0" smtClean="0">
              <a:solidFill>
                <a:srgbClr val="414141"/>
              </a:solidFill>
              <a:cs typeface="Arial" charset="0"/>
            </a:endParaRPr>
          </a:p>
          <a:p>
            <a:pPr marL="1881188" lvl="0" indent="-1881188">
              <a:spcAft>
                <a:spcPts val="600"/>
              </a:spcAft>
            </a:pPr>
            <a:endParaRPr lang="en-GB" sz="1600" b="1" dirty="0" smtClean="0">
              <a:solidFill>
                <a:srgbClr val="414141"/>
              </a:solidFill>
              <a:cs typeface="Arial" charset="0"/>
            </a:endParaRPr>
          </a:p>
          <a:p>
            <a:pPr marL="1881188" lvl="0" indent="-1881188">
              <a:spcAft>
                <a:spcPts val="0"/>
              </a:spcAft>
            </a:pPr>
            <a:r>
              <a:rPr lang="en-GB" sz="1600" b="1" dirty="0" smtClean="0">
                <a:solidFill>
                  <a:srgbClr val="414141"/>
                </a:solidFill>
                <a:cs typeface="Arial" charset="0"/>
              </a:rPr>
              <a:t>District Heating/</a:t>
            </a:r>
            <a:r>
              <a:rPr lang="en-GB" sz="1600" dirty="0">
                <a:solidFill>
                  <a:srgbClr val="414141"/>
                </a:solidFill>
                <a:cs typeface="Arial" charset="0"/>
              </a:rPr>
              <a:t> </a:t>
            </a:r>
            <a:r>
              <a:rPr lang="en-GB" sz="1600" dirty="0" smtClean="0">
                <a:solidFill>
                  <a:srgbClr val="414141"/>
                </a:solidFill>
                <a:cs typeface="Arial" charset="0"/>
              </a:rPr>
              <a:t>           D</a:t>
            </a:r>
            <a:r>
              <a:rPr lang="en-US" sz="1600" dirty="0" err="1">
                <a:solidFill>
                  <a:srgbClr val="414141"/>
                </a:solidFill>
                <a:cs typeface="Arial" charset="0"/>
              </a:rPr>
              <a:t>istrict</a:t>
            </a:r>
            <a:r>
              <a:rPr lang="en-US" sz="1600" dirty="0">
                <a:solidFill>
                  <a:srgbClr val="414141"/>
                </a:solidFill>
                <a:cs typeface="Arial" charset="0"/>
              </a:rPr>
              <a:t> heating/cooling, parking, ESCOs and facilities management to </a:t>
            </a:r>
            <a:endParaRPr lang="en-GB" sz="1600" b="1" dirty="0" smtClean="0">
              <a:solidFill>
                <a:srgbClr val="414141"/>
              </a:solidFill>
              <a:cs typeface="Arial" charset="0"/>
            </a:endParaRPr>
          </a:p>
          <a:p>
            <a:pPr marL="1881188" indent="-1881188">
              <a:spcAft>
                <a:spcPts val="0"/>
              </a:spcAft>
            </a:pPr>
            <a:r>
              <a:rPr lang="en-GB" sz="1600" b="1" dirty="0" smtClean="0">
                <a:solidFill>
                  <a:srgbClr val="414141"/>
                </a:solidFill>
                <a:cs typeface="Arial" charset="0"/>
              </a:rPr>
              <a:t>Other Municipal             </a:t>
            </a:r>
            <a:r>
              <a:rPr lang="en-US" sz="1600" dirty="0" smtClean="0">
                <a:solidFill>
                  <a:srgbClr val="414141"/>
                </a:solidFill>
                <a:cs typeface="Arial" charset="0"/>
              </a:rPr>
              <a:t>promote </a:t>
            </a:r>
            <a:r>
              <a:rPr lang="en-US" sz="1600" dirty="0">
                <a:solidFill>
                  <a:srgbClr val="414141"/>
                </a:solidFill>
                <a:cs typeface="Arial" charset="0"/>
              </a:rPr>
              <a:t>efficiency gains and new ways of service delivery</a:t>
            </a:r>
            <a:endParaRPr lang="en-GB" sz="1600" dirty="0">
              <a:solidFill>
                <a:srgbClr val="414141"/>
              </a:solidFill>
            </a:endParaRPr>
          </a:p>
          <a:p>
            <a:pPr marL="1881188" lvl="0" indent="-1881188">
              <a:spcAft>
                <a:spcPts val="0"/>
              </a:spcAft>
            </a:pPr>
            <a:r>
              <a:rPr lang="en-GB" sz="1600" b="1" dirty="0" smtClean="0">
                <a:solidFill>
                  <a:srgbClr val="414141"/>
                </a:solidFill>
                <a:cs typeface="Arial" charset="0"/>
              </a:rPr>
              <a:t>Services	</a:t>
            </a:r>
            <a:endParaRPr lang="en-US" sz="1600" dirty="0" smtClean="0"/>
          </a:p>
        </p:txBody>
      </p:sp>
      <p:pic>
        <p:nvPicPr>
          <p:cNvPr id="13" name="Picture 2" descr="C:\Users\saminak\AppData\Local\Microsoft\Windows\Temporary Internet Files\Content.IE5\XKU87K8G\MC900441753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68" y="1465438"/>
            <a:ext cx="636501" cy="63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aminak\AppData\Local\Microsoft\Windows\Temporary Internet Files\Content.IE5\FWX8Y5HN\MC900441712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96" y="3609696"/>
            <a:ext cx="638383" cy="63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aminak\AppData\Local\Microsoft\Windows\Temporary Internet Files\Content.IE5\U3IBC72P\MC90032092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68" y="2357950"/>
            <a:ext cx="776041" cy="47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C:\Users\saminak\AppData\Local\Microsoft\Windows\Temporary Internet Files\Content.IE5\FWX8Y5HN\MC900030362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43" y="4526825"/>
            <a:ext cx="649640" cy="830794"/>
          </a:xfrm>
          <a:prstGeom prst="rect">
            <a:avLst/>
          </a:prstGeom>
          <a:noFill/>
          <a:scene3d>
            <a:camera prst="orthographicFront">
              <a:rot lat="2415165" lon="9808048" rev="47243"/>
            </a:camera>
            <a:lightRig rig="threePt" dir="t"/>
          </a:scene3d>
          <a:sp3d z="-1905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28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038" y="0"/>
            <a:ext cx="5903913" cy="1080000"/>
          </a:xfrm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/>
              <a:t>EBRD  in urban transport sector is active in urban transport projects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AC23DB2-FB1A-4E43-8F6F-8E1E5CEC6EBA}" type="datetime3">
              <a:rPr lang="en-GB" smtClean="0"/>
              <a:t>26 May, 2015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7" name="Rectangle 2"/>
          <p:cNvSpPr txBox="1">
            <a:spLocks noGrp="1" noChangeArrowheads="1"/>
          </p:cNvSpPr>
          <p:nvPr>
            <p:ph type="body" sz="quarter" idx="10"/>
          </p:nvPr>
        </p:nvSpPr>
        <p:spPr bwMode="auto">
          <a:xfrm>
            <a:off x="920058" y="1302095"/>
            <a:ext cx="5198165" cy="4900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5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55000"/>
              <a:buFont typeface="Wingdings" pitchFamily="2" charset="2"/>
              <a:buChar char="l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accent1"/>
              </a:buClr>
              <a:defRPr/>
            </a:pPr>
            <a:r>
              <a:rPr lang="en-US" sz="1600" dirty="0" smtClean="0">
                <a:latin typeface="Franklin Gothic Book" panose="020B0503020102020204" pitchFamily="34" charset="0"/>
                <a:ea typeface="ＭＳ Ｐゴシック" charset="0"/>
                <a:cs typeface="Franklin Gothic Book"/>
              </a:rPr>
              <a:t>24% of MEI cumulative portfolio, with investments </a:t>
            </a:r>
            <a:r>
              <a:rPr lang="en-US" sz="1600" dirty="0">
                <a:latin typeface="Franklin Gothic Book" panose="020B0503020102020204" pitchFamily="34" charset="0"/>
                <a:ea typeface="ＭＳ Ｐゴシック" charset="0"/>
                <a:cs typeface="Franklin Gothic Book"/>
              </a:rPr>
              <a:t>in over </a:t>
            </a:r>
            <a:r>
              <a:rPr lang="en-US" sz="1600" dirty="0" smtClean="0">
                <a:latin typeface="Franklin Gothic Book" panose="020B0503020102020204" pitchFamily="34" charset="0"/>
                <a:ea typeface="ＭＳ Ｐゴシック" charset="0"/>
                <a:cs typeface="Franklin Gothic Book"/>
              </a:rPr>
              <a:t>78 </a:t>
            </a:r>
            <a:r>
              <a:rPr lang="en-US" sz="1600" dirty="0">
                <a:latin typeface="Franklin Gothic Book" panose="020B0503020102020204" pitchFamily="34" charset="0"/>
                <a:ea typeface="ＭＳ Ｐゴシック" charset="0"/>
                <a:cs typeface="Franklin Gothic Book"/>
              </a:rPr>
              <a:t>projects to date for €</a:t>
            </a:r>
            <a:r>
              <a:rPr lang="en-US" sz="1600" dirty="0" smtClean="0">
                <a:latin typeface="Franklin Gothic Book" panose="020B0503020102020204" pitchFamily="34" charset="0"/>
                <a:ea typeface="ＭＳ Ｐゴシック" charset="0"/>
                <a:cs typeface="Franklin Gothic Book"/>
              </a:rPr>
              <a:t>1.7 billion </a:t>
            </a:r>
            <a:r>
              <a:rPr lang="en-US" sz="1600" dirty="0">
                <a:latin typeface="Franklin Gothic Book" panose="020B0503020102020204" pitchFamily="34" charset="0"/>
                <a:ea typeface="ＭＳ Ｐゴシック" charset="0"/>
                <a:cs typeface="Franklin Gothic Book"/>
              </a:rPr>
              <a:t>across 19 countries</a:t>
            </a:r>
            <a:endParaRPr lang="en-GB" sz="1600" dirty="0">
              <a:latin typeface="Franklin Gothic Book" panose="020B0503020102020204" pitchFamily="34" charset="0"/>
              <a:ea typeface="ＭＳ Ｐゴシック" charset="0"/>
              <a:cs typeface="Franklin Gothic Book"/>
            </a:endParaRPr>
          </a:p>
          <a:p>
            <a:pPr>
              <a:spcAft>
                <a:spcPts val="0"/>
              </a:spcAft>
              <a:buClr>
                <a:schemeClr val="accent1"/>
              </a:buClr>
              <a:defRPr/>
            </a:pPr>
            <a:r>
              <a:rPr lang="en-GB" sz="1600" dirty="0">
                <a:latin typeface="Franklin Gothic Book" panose="020B0503020102020204" pitchFamily="34" charset="0"/>
                <a:ea typeface="ＭＳ Ｐゴシック" charset="0"/>
                <a:cs typeface="Franklin Gothic Book"/>
              </a:rPr>
              <a:t>Key factor in promoting economic growth</a:t>
            </a:r>
          </a:p>
          <a:p>
            <a:pPr>
              <a:spcAft>
                <a:spcPts val="0"/>
              </a:spcAft>
              <a:buClr>
                <a:schemeClr val="accent1"/>
              </a:buClr>
              <a:defRPr/>
            </a:pPr>
            <a:r>
              <a:rPr lang="en-GB" sz="1600" dirty="0">
                <a:latin typeface="Franklin Gothic Book" panose="020B0503020102020204" pitchFamily="34" charset="0"/>
                <a:ea typeface="ＭＳ Ｐゴシック" charset="0"/>
                <a:cs typeface="Franklin Gothic Book"/>
              </a:rPr>
              <a:t>Rehabilitation of public transport in urban areas and need to replace ageing and operating equipment</a:t>
            </a:r>
          </a:p>
          <a:p>
            <a:pPr>
              <a:spcAft>
                <a:spcPts val="0"/>
              </a:spcAft>
              <a:buClr>
                <a:schemeClr val="accent1"/>
              </a:buClr>
              <a:defRPr/>
            </a:pPr>
            <a:r>
              <a:rPr lang="en-GB" sz="1600" dirty="0">
                <a:latin typeface="Franklin Gothic Book" panose="020B0503020102020204" pitchFamily="34" charset="0"/>
                <a:ea typeface="ＭＳ Ｐゴシック" charset="0"/>
                <a:cs typeface="Franklin Gothic Book"/>
              </a:rPr>
              <a:t>Improve financial performance of transport operators to allow access financing</a:t>
            </a:r>
          </a:p>
          <a:p>
            <a:pPr>
              <a:spcAft>
                <a:spcPts val="0"/>
              </a:spcAft>
              <a:buClr>
                <a:schemeClr val="accent1"/>
              </a:buClr>
              <a:defRPr/>
            </a:pPr>
            <a:r>
              <a:rPr lang="en-GB" sz="1600" dirty="0">
                <a:latin typeface="Franklin Gothic Book" panose="020B0503020102020204" pitchFamily="34" charset="0"/>
                <a:ea typeface="ＭＳ Ｐゴシック" charset="0"/>
                <a:cs typeface="Franklin Gothic Book"/>
              </a:rPr>
              <a:t>Need to introduce public service contracts between transport authority and operator</a:t>
            </a:r>
          </a:p>
          <a:p>
            <a:pPr>
              <a:spcAft>
                <a:spcPts val="0"/>
              </a:spcAft>
              <a:buClr>
                <a:schemeClr val="accent1"/>
              </a:buClr>
              <a:defRPr/>
            </a:pPr>
            <a:r>
              <a:rPr lang="en-GB" sz="1600" dirty="0">
                <a:latin typeface="Franklin Gothic Book" panose="020B0503020102020204" pitchFamily="34" charset="0"/>
                <a:ea typeface="ＭＳ Ｐゴシック" charset="0"/>
                <a:cs typeface="Franklin Gothic Book"/>
              </a:rPr>
              <a:t>Investment in public transport needed to counter the negative effects of rapid motorisation</a:t>
            </a:r>
          </a:p>
        </p:txBody>
      </p:sp>
      <p:pic>
        <p:nvPicPr>
          <p:cNvPr id="11" name="Picture 4" descr="zdj©cie_KS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169" y="1268685"/>
            <a:ext cx="2502884" cy="3637880"/>
          </a:xfrm>
          <a:prstGeom prst="rect">
            <a:avLst/>
          </a:prstGeom>
        </p:spPr>
      </p:pic>
      <p:pic>
        <p:nvPicPr>
          <p:cNvPr id="12" name="Picture 5" descr="C:\Users\saminak\AppData\Local\Microsoft\Windows\Temporary Internet Files\Content.IE5\U3IBC72P\MC900320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8" y="1302095"/>
            <a:ext cx="776041" cy="47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196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http://www.romania-insider.com/wp-content/uploads/2010/10/EBRD-sig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0638"/>
            <a:ext cx="9226550" cy="6940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979488" y="2003425"/>
            <a:ext cx="77597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33400" indent="-533400"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Tx/>
              <a:buFontTx/>
              <a:buAutoNum type="arabicPeriod"/>
            </a:pPr>
            <a:endParaRPr lang="en-US" altLang="en-US" sz="2000" b="1" dirty="0">
              <a:solidFill>
                <a:srgbClr val="0079C1"/>
              </a:solidFill>
            </a:endParaRPr>
          </a:p>
        </p:txBody>
      </p:sp>
      <p:sp>
        <p:nvSpPr>
          <p:cNvPr id="18436" name="Text Placeholder 4" descr="First level - paragraph text&#10;Second level - bullet 1&#10;Third level - bullet 2&#10;&#10;No more than 100 words per slide"/>
          <p:cNvSpPr txBox="1">
            <a:spLocks/>
          </p:cNvSpPr>
          <p:nvPr/>
        </p:nvSpPr>
        <p:spPr bwMode="auto">
          <a:xfrm>
            <a:off x="3851275" y="4833938"/>
            <a:ext cx="4681538" cy="1042987"/>
          </a:xfrm>
          <a:prstGeom prst="rect">
            <a:avLst/>
          </a:prstGeom>
          <a:solidFill>
            <a:srgbClr val="003399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FFFFFF"/>
              </a:buClr>
              <a:buFontTx/>
              <a:buNone/>
            </a:pPr>
            <a:r>
              <a:rPr lang="en-GB" altLang="en-US" sz="2000" dirty="0" smtClean="0">
                <a:solidFill>
                  <a:schemeClr val="bg1"/>
                </a:solidFill>
                <a:latin typeface="Bodoni MT" panose="02070603080606020203" pitchFamily="18" charset="0"/>
              </a:rPr>
              <a:t>2. Funding Instruments</a:t>
            </a:r>
            <a:endParaRPr lang="en-GB" altLang="en-US" sz="2000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sp>
        <p:nvSpPr>
          <p:cNvPr id="18437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500438" y="63817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19D9215-B6E6-4D85-BDC0-3F853A71CD1B}" type="slidenum">
              <a:rPr lang="en-GB" altLang="en-US" sz="10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en-US" sz="1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90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 descr="Ideally your title should fit on one line.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78834"/>
            <a:ext cx="6335713" cy="847725"/>
          </a:xfrm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/>
              <a:t>EBRD requirements: The project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60663432"/>
              </p:ext>
            </p:extLst>
          </p:nvPr>
        </p:nvGraphicFramePr>
        <p:xfrm>
          <a:off x="323850" y="1164566"/>
          <a:ext cx="8423910" cy="4999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589740" y="6550574"/>
            <a:ext cx="1871664" cy="283109"/>
          </a:xfrm>
          <a:prstGeom prst="rect">
            <a:avLst/>
          </a:prstGeom>
        </p:spPr>
        <p:txBody>
          <a:bodyPr/>
          <a:lstStyle/>
          <a:p>
            <a:fld id="{4AC23DB2-FB1A-4E43-8F6F-8E1E5CEC6EBA}" type="datetime3">
              <a:rPr lang="en-GB" sz="80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26 May, 2015</a:t>
            </a:fld>
            <a:endParaRPr lang="en-GB" sz="800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8459568" y="6534883"/>
            <a:ext cx="360002" cy="3780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fld id="{71F9F866-B438-9445-8D9F-1F8FF6608833}" type="slidenum">
              <a:rPr lang="en-GB" sz="80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pPr/>
              <a:t>13</a:t>
            </a:fld>
            <a:endParaRPr lang="en-GB" sz="800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68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 descr="Ideally your title should fit on one line."/>
          <p:cNvSpPr>
            <a:spLocks noGrp="1" noChangeArrowheads="1"/>
          </p:cNvSpPr>
          <p:nvPr>
            <p:ph type="title"/>
          </p:nvPr>
        </p:nvSpPr>
        <p:spPr bwMode="auto">
          <a:xfrm>
            <a:off x="332509" y="198407"/>
            <a:ext cx="6335712" cy="847725"/>
          </a:xfrm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/>
              <a:t>EBRD loan financing parameters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332509" y="969817"/>
          <a:ext cx="8534399" cy="5366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719136" y="6550574"/>
            <a:ext cx="1871664" cy="283109"/>
          </a:xfrm>
          <a:prstGeom prst="rect">
            <a:avLst/>
          </a:prstGeom>
        </p:spPr>
        <p:txBody>
          <a:bodyPr/>
          <a:lstStyle/>
          <a:p>
            <a:fld id="{4AC23DB2-FB1A-4E43-8F6F-8E1E5CEC6EBA}" type="datetime3">
              <a:rPr lang="en-GB" sz="80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26 May, 2015</a:t>
            </a:fld>
            <a:endParaRPr lang="en-GB" sz="800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8566566" y="6530943"/>
            <a:ext cx="360002" cy="3780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fld id="{71F9F866-B438-9445-8D9F-1F8FF6608833}" type="slidenum">
              <a:rPr lang="en-GB" sz="80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pPr/>
              <a:t>14</a:t>
            </a:fld>
            <a:endParaRPr lang="en-GB" sz="800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83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http://www.romania-insider.com/wp-content/uploads/2010/10/EBRD-sig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0638"/>
            <a:ext cx="9226550" cy="6940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979488" y="2003425"/>
            <a:ext cx="77597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33400" indent="-533400"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Tx/>
              <a:buFontTx/>
              <a:buAutoNum type="arabicPeriod"/>
            </a:pPr>
            <a:endParaRPr lang="en-US" altLang="en-US" sz="2000" b="1" dirty="0">
              <a:solidFill>
                <a:srgbClr val="0079C1"/>
              </a:solidFill>
            </a:endParaRPr>
          </a:p>
        </p:txBody>
      </p:sp>
      <p:sp>
        <p:nvSpPr>
          <p:cNvPr id="18436" name="Text Placeholder 4" descr="First level - paragraph text&#10;Second level - bullet 1&#10;Third level - bullet 2&#10;&#10;No more than 100 words per slide"/>
          <p:cNvSpPr txBox="1">
            <a:spLocks/>
          </p:cNvSpPr>
          <p:nvPr/>
        </p:nvSpPr>
        <p:spPr bwMode="auto">
          <a:xfrm>
            <a:off x="3851275" y="4833938"/>
            <a:ext cx="4681538" cy="1042987"/>
          </a:xfrm>
          <a:prstGeom prst="rect">
            <a:avLst/>
          </a:prstGeom>
          <a:solidFill>
            <a:srgbClr val="003399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FFFFFF"/>
              </a:buClr>
              <a:buFontTx/>
              <a:buNone/>
            </a:pPr>
            <a:r>
              <a:rPr lang="en-GB" altLang="en-US" sz="2000" dirty="0" smtClean="0">
                <a:solidFill>
                  <a:schemeClr val="bg1"/>
                </a:solidFill>
                <a:latin typeface="Bodoni MT" panose="02070603080606020203" pitchFamily="18" charset="0"/>
              </a:rPr>
              <a:t>3. EBRD Experience</a:t>
            </a:r>
            <a:endParaRPr lang="en-GB" altLang="en-US" sz="2000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sp>
        <p:nvSpPr>
          <p:cNvPr id="18437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500438" y="63817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19D9215-B6E6-4D85-BDC0-3F853A71CD1B}" type="slidenum">
              <a:rPr lang="en-GB" altLang="en-US" sz="10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en-US" sz="1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36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 descr="Ideally your title should fit on one line."/>
          <p:cNvSpPr>
            <a:spLocks noGrp="1" noChangeArrowheads="1"/>
          </p:cNvSpPr>
          <p:nvPr>
            <p:ph type="title"/>
          </p:nvPr>
        </p:nvSpPr>
        <p:spPr bwMode="auto">
          <a:xfrm>
            <a:off x="412750" y="196850"/>
            <a:ext cx="7334250" cy="793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50+ UT projects and EUR 900m invested</a:t>
            </a:r>
          </a:p>
        </p:txBody>
      </p:sp>
      <p:sp>
        <p:nvSpPr>
          <p:cNvPr id="35843" name="Rectangle 7" descr="First level - paragraph text&#10;Second level - bullet 1&#10;Third level - bullet 2&#10;&#10;No more than 100 words per slide"/>
          <p:cNvSpPr>
            <a:spLocks noGrp="1" noChangeArrowheads="1"/>
          </p:cNvSpPr>
          <p:nvPr>
            <p:ph sz="half" idx="1"/>
          </p:nvPr>
        </p:nvSpPr>
        <p:spPr bwMode="auto">
          <a:xfrm>
            <a:off x="606425" y="1420813"/>
            <a:ext cx="3822700" cy="4591050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sz="1600" dirty="0" smtClean="0">
                <a:solidFill>
                  <a:schemeClr val="accent1"/>
                </a:solidFill>
                <a:latin typeface="Franklin Gothic Book" pitchFamily="34" charset="0"/>
                <a:cs typeface="Franklin Gothic Book" pitchFamily="34" charset="0"/>
              </a:rPr>
              <a:t>Poland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</a:pP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Warsaw (metro &amp; tram), Krakow, Gdansk; Lodz; </a:t>
            </a:r>
            <a:r>
              <a:rPr sz="1600" dirty="0" err="1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Sopot</a:t>
            </a:r>
            <a:endParaRPr sz="1600" dirty="0" smtClean="0">
              <a:latin typeface="Franklin Gothic Book" pitchFamily="34" charset="0"/>
              <a:ea typeface="Franklin Gothic Book" pitchFamily="34" charset="0"/>
              <a:cs typeface="Franklin Gothic Book" pitchFamily="34" charset="0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sz="1600" dirty="0" smtClean="0">
                <a:solidFill>
                  <a:schemeClr val="accent1"/>
                </a:solidFill>
                <a:latin typeface="Franklin Gothic Book" pitchFamily="34" charset="0"/>
                <a:cs typeface="Franklin Gothic Book" pitchFamily="34" charset="0"/>
              </a:rPr>
              <a:t>Romania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</a:pP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Bucharest (</a:t>
            </a:r>
            <a:r>
              <a:rPr sz="1600" dirty="0" err="1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Multisector</a:t>
            </a: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); Iasi; Sibiu; Arad; Brasov</a:t>
            </a:r>
          </a:p>
          <a:p>
            <a:pPr marL="0" indent="0" eaLnBrk="1" hangingPunct="1">
              <a:lnSpc>
                <a:spcPct val="90000"/>
              </a:lnSpc>
            </a:pPr>
            <a:r>
              <a:rPr sz="1600" dirty="0" smtClean="0">
                <a:solidFill>
                  <a:schemeClr val="accent1"/>
                </a:solidFill>
                <a:latin typeface="Franklin Gothic Book" pitchFamily="34" charset="0"/>
                <a:cs typeface="Franklin Gothic Book" pitchFamily="34" charset="0"/>
              </a:rPr>
              <a:t>Bulgaria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</a:pP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Sofia (tram), Plovdiv</a:t>
            </a:r>
          </a:p>
          <a:p>
            <a:pPr marL="0" indent="0" eaLnBrk="1" hangingPunct="1">
              <a:lnSpc>
                <a:spcPct val="90000"/>
              </a:lnSpc>
            </a:pPr>
            <a:r>
              <a:rPr sz="1600" dirty="0" smtClean="0">
                <a:solidFill>
                  <a:schemeClr val="accent1"/>
                </a:solidFill>
                <a:latin typeface="Franklin Gothic Book" pitchFamily="34" charset="0"/>
                <a:cs typeface="Franklin Gothic Book" pitchFamily="34" charset="0"/>
              </a:rPr>
              <a:t>Turkey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</a:pP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Bursa, Istanbul Ferries, Gaziantep</a:t>
            </a:r>
          </a:p>
        </p:txBody>
      </p:sp>
      <p:sp>
        <p:nvSpPr>
          <p:cNvPr id="35844" name="Rectangle 8" descr="First level - paragraph text&#10;Second level - bullet 1&#10;Third level - bullet 2&#10;&#10;No more than 100 words per slide"/>
          <p:cNvSpPr>
            <a:spLocks noGrp="1" noChangeArrowheads="1"/>
          </p:cNvSpPr>
          <p:nvPr>
            <p:ph sz="half" idx="2"/>
          </p:nvPr>
        </p:nvSpPr>
        <p:spPr bwMode="auto">
          <a:xfrm>
            <a:off x="4878388" y="1412875"/>
            <a:ext cx="3824287" cy="45910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sz="1600" dirty="0" smtClean="0">
                <a:solidFill>
                  <a:schemeClr val="accent1"/>
                </a:solidFill>
                <a:latin typeface="Franklin Gothic Book" pitchFamily="34" charset="0"/>
                <a:cs typeface="Franklin Gothic Book" pitchFamily="34" charset="0"/>
              </a:rPr>
              <a:t>Serbia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</a:pP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Belgrade (tram)</a:t>
            </a:r>
          </a:p>
          <a:p>
            <a:pPr marL="0" indent="0" eaLnBrk="1" hangingPunct="1">
              <a:lnSpc>
                <a:spcPct val="90000"/>
              </a:lnSpc>
            </a:pPr>
            <a:r>
              <a:rPr sz="1600" dirty="0" smtClean="0">
                <a:solidFill>
                  <a:schemeClr val="accent1"/>
                </a:solidFill>
                <a:latin typeface="Franklin Gothic Book" pitchFamily="34" charset="0"/>
                <a:cs typeface="Franklin Gothic Book" pitchFamily="34" charset="0"/>
              </a:rPr>
              <a:t>Croatia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</a:pP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Pula; Dubrovnik; </a:t>
            </a:r>
            <a:r>
              <a:rPr sz="1600" dirty="0" err="1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Velika</a:t>
            </a: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 </a:t>
            </a:r>
            <a:r>
              <a:rPr sz="1600" dirty="0" err="1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Gorica</a:t>
            </a: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/Zagreb (buses)</a:t>
            </a:r>
          </a:p>
          <a:p>
            <a:pPr marL="0" indent="0" eaLnBrk="1" hangingPunct="1">
              <a:lnSpc>
                <a:spcPct val="90000"/>
              </a:lnSpc>
            </a:pPr>
            <a:r>
              <a:rPr sz="1600" dirty="0" smtClean="0">
                <a:solidFill>
                  <a:schemeClr val="accent1"/>
                </a:solidFill>
                <a:latin typeface="Franklin Gothic Book" pitchFamily="34" charset="0"/>
                <a:cs typeface="Franklin Gothic Book" pitchFamily="34" charset="0"/>
              </a:rPr>
              <a:t>Ukraine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</a:pP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Kiev (Metro &amp; Bus); </a:t>
            </a:r>
            <a:r>
              <a:rPr sz="1600" dirty="0" err="1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Lviv</a:t>
            </a: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 (Trams)</a:t>
            </a:r>
          </a:p>
          <a:p>
            <a:pPr marL="0" indent="0" eaLnBrk="1" hangingPunct="1">
              <a:lnSpc>
                <a:spcPct val="90000"/>
              </a:lnSpc>
            </a:pPr>
            <a:r>
              <a:rPr sz="1600" dirty="0" smtClean="0">
                <a:solidFill>
                  <a:schemeClr val="accent1"/>
                </a:solidFill>
                <a:latin typeface="Franklin Gothic Book" pitchFamily="34" charset="0"/>
                <a:cs typeface="Franklin Gothic Book" pitchFamily="34" charset="0"/>
              </a:rPr>
              <a:t>Armenia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</a:pP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Yerevan (Metro)</a:t>
            </a:r>
          </a:p>
          <a:p>
            <a:pPr marL="0" indent="0" eaLnBrk="1" hangingPunct="1">
              <a:lnSpc>
                <a:spcPct val="90000"/>
              </a:lnSpc>
            </a:pPr>
            <a:r>
              <a:rPr sz="1600" dirty="0" smtClean="0">
                <a:solidFill>
                  <a:schemeClr val="accent1"/>
                </a:solidFill>
                <a:latin typeface="Franklin Gothic Book" pitchFamily="34" charset="0"/>
                <a:cs typeface="Franklin Gothic Book" pitchFamily="34" charset="0"/>
              </a:rPr>
              <a:t>Kazakhstan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</a:pPr>
            <a:r>
              <a:rPr sz="1600" dirty="0" smtClean="0">
                <a:latin typeface="Franklin Gothic Book" pitchFamily="34" charset="0"/>
                <a:ea typeface="Franklin Gothic Book" pitchFamily="34" charset="0"/>
                <a:cs typeface="Franklin Gothic Book" pitchFamily="34" charset="0"/>
              </a:rPr>
              <a:t>Almaty (CNG &amp; Trolleys)</a:t>
            </a:r>
            <a:endParaRPr lang="en-GB" sz="1600" dirty="0" smtClean="0">
              <a:latin typeface="Franklin Gothic Book" pitchFamily="34" charset="0"/>
              <a:ea typeface="Franklin Gothic Book" pitchFamily="34" charset="0"/>
              <a:cs typeface="Franklin Gothic Book" pitchFamily="34" charset="0"/>
            </a:endParaRPr>
          </a:p>
        </p:txBody>
      </p:sp>
      <p:sp>
        <p:nvSpPr>
          <p:cNvPr id="35845" name="Date Placeholder 1"/>
          <p:cNvSpPr txBox="1">
            <a:spLocks/>
          </p:cNvSpPr>
          <p:nvPr/>
        </p:nvSpPr>
        <p:spPr bwMode="auto">
          <a:xfrm>
            <a:off x="719138" y="6480175"/>
            <a:ext cx="1871662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C804E93-6512-44EE-965F-32900B1353E6}" type="datetime3">
              <a:rPr lang="en-US" sz="800">
                <a:solidFill>
                  <a:schemeClr val="accent1"/>
                </a:solidFill>
                <a:latin typeface="Franklin Gothic Book" pitchFamily="34" charset="0"/>
              </a:rPr>
              <a:pPr eaLnBrk="1" hangingPunct="1"/>
              <a:t>26 May 2015</a:t>
            </a:fld>
            <a:endParaRPr lang="en-GB" sz="800">
              <a:solidFill>
                <a:schemeClr val="accent1"/>
              </a:solidFill>
              <a:latin typeface="Franklin Gothic Book" pitchFamily="34" charset="0"/>
            </a:endParaRPr>
          </a:p>
        </p:txBody>
      </p:sp>
      <p:sp>
        <p:nvSpPr>
          <p:cNvPr id="35846" name="Footer Placeholder 2"/>
          <p:cNvSpPr txBox="1">
            <a:spLocks/>
          </p:cNvSpPr>
          <p:nvPr/>
        </p:nvSpPr>
        <p:spPr bwMode="auto">
          <a:xfrm>
            <a:off x="3238500" y="6480175"/>
            <a:ext cx="287972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35847" name="Slide Number Placeholder 3"/>
          <p:cNvSpPr txBox="1">
            <a:spLocks/>
          </p:cNvSpPr>
          <p:nvPr/>
        </p:nvSpPr>
        <p:spPr bwMode="auto">
          <a:xfrm>
            <a:off x="8445500" y="6480175"/>
            <a:ext cx="36036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53525E6-D24C-410F-B7D2-42CE376C7EE6}" type="slidenum">
              <a:rPr lang="en-GB" sz="800">
                <a:solidFill>
                  <a:schemeClr val="accent1"/>
                </a:solidFill>
                <a:latin typeface="Franklin Gothic Book" pitchFamily="34" charset="0"/>
              </a:rPr>
              <a:pPr eaLnBrk="1" hangingPunct="1"/>
              <a:t>16</a:t>
            </a:fld>
            <a:endParaRPr lang="en-GB" sz="800">
              <a:solidFill>
                <a:schemeClr val="accent1"/>
              </a:solidFill>
              <a:latin typeface="Franklin Gothic Boo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06895" y="238555"/>
            <a:ext cx="36036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1580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http://www.romania-insider.com/wp-content/uploads/2010/10/EBRD-sig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0638"/>
            <a:ext cx="9226550" cy="6940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979488" y="2003425"/>
            <a:ext cx="77597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33400" indent="-533400"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Tx/>
              <a:buFontTx/>
              <a:buAutoNum type="arabicPeriod"/>
            </a:pPr>
            <a:endParaRPr lang="en-US" altLang="en-US" sz="2000" b="1" dirty="0">
              <a:solidFill>
                <a:srgbClr val="0079C1"/>
              </a:solidFill>
            </a:endParaRPr>
          </a:p>
        </p:txBody>
      </p:sp>
      <p:sp>
        <p:nvSpPr>
          <p:cNvPr id="18436" name="Text Placeholder 4" descr="First level - paragraph text&#10;Second level - bullet 1&#10;Third level - bullet 2&#10;&#10;No more than 100 words per slide"/>
          <p:cNvSpPr txBox="1">
            <a:spLocks/>
          </p:cNvSpPr>
          <p:nvPr/>
        </p:nvSpPr>
        <p:spPr bwMode="auto">
          <a:xfrm>
            <a:off x="3851275" y="4833938"/>
            <a:ext cx="4681538" cy="1042987"/>
          </a:xfrm>
          <a:prstGeom prst="rect">
            <a:avLst/>
          </a:prstGeom>
          <a:solidFill>
            <a:srgbClr val="003399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FFFFFF"/>
              </a:buClr>
              <a:buFontTx/>
              <a:buNone/>
            </a:pPr>
            <a:r>
              <a:rPr lang="en-GB" altLang="en-US" sz="2000" dirty="0" smtClean="0">
                <a:solidFill>
                  <a:schemeClr val="bg1"/>
                </a:solidFill>
                <a:latin typeface="Bodoni MT" panose="02070603080606020203" pitchFamily="18" charset="0"/>
              </a:rPr>
              <a:t>4. PSC: Best practice principles</a:t>
            </a:r>
            <a:endParaRPr lang="en-GB" altLang="en-US" sz="2000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sp>
        <p:nvSpPr>
          <p:cNvPr id="18437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500438" y="63817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19D9215-B6E6-4D85-BDC0-3F853A71CD1B}" type="slidenum">
              <a:rPr lang="en-GB" altLang="en-US" sz="10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GB" altLang="en-US" sz="1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47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11200" y="-1"/>
            <a:ext cx="5903913" cy="1080000"/>
          </a:xfrm>
        </p:spPr>
        <p:txBody>
          <a:bodyPr>
            <a:normAutofit/>
          </a:bodyPr>
          <a:lstStyle/>
          <a:p>
            <a:r>
              <a:rPr lang="en-GB" dirty="0" smtClean="0"/>
              <a:t>Typical EBRD Structure </a:t>
            </a:r>
            <a:r>
              <a:rPr lang="en-GB" dirty="0"/>
              <a:t>for  </a:t>
            </a:r>
            <a:r>
              <a:rPr lang="en-GB" dirty="0" smtClean="0"/>
              <a:t>UT Operator (metro/LRT/bus) </a:t>
            </a:r>
            <a:r>
              <a:rPr lang="en-GB" dirty="0"/>
              <a:t>Financing</a:t>
            </a:r>
          </a:p>
        </p:txBody>
      </p:sp>
      <p:sp>
        <p:nvSpPr>
          <p:cNvPr id="7" name="Content Placeholder 2" descr="First level - paragraph text&#10;Second level - bullet 1&#10;Third level - bullet 2&#10;&#10;No more than 100 words per slide"/>
          <p:cNvSpPr txBox="1">
            <a:spLocks/>
          </p:cNvSpPr>
          <p:nvPr/>
        </p:nvSpPr>
        <p:spPr bwMode="auto">
          <a:xfrm>
            <a:off x="379413" y="1208088"/>
            <a:ext cx="8372475" cy="5419725"/>
          </a:xfrm>
          <a:prstGeom prst="rect">
            <a:avLst/>
          </a:prstGeo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FontTx/>
              <a:buNone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ＭＳ Ｐゴシック" charset="0"/>
                <a:cs typeface="Franklin Gothic Book"/>
              </a:defRPr>
            </a:lvl1pPr>
            <a:lvl2pPr marL="179388" marR="0" indent="-1793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539B"/>
              </a:buClr>
              <a:buSzTx/>
              <a:buFont typeface="Arial" charset="0"/>
              <a:buChar char="•"/>
              <a:tabLst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2pPr>
            <a:lvl3pPr marL="36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3pPr>
            <a:lvl4pPr marL="54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‒"/>
              <a:tabLst/>
              <a:defRPr lang="en-US" sz="2000" kern="1200" baseline="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4pPr>
            <a:lvl5pPr marL="205740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1200" kern="1200">
                <a:solidFill>
                  <a:srgbClr val="929395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 </a:t>
            </a:r>
            <a:endParaRPr lang="en-GB" altLang="en-US" dirty="0">
              <a:latin typeface="Arial" charset="0"/>
              <a:cs typeface="Arial" charset="0"/>
            </a:endParaRPr>
          </a:p>
        </p:txBody>
      </p:sp>
      <p:sp>
        <p:nvSpPr>
          <p:cNvPr id="9" name="Bent Arrow 8"/>
          <p:cNvSpPr/>
          <p:nvPr/>
        </p:nvSpPr>
        <p:spPr bwMode="auto">
          <a:xfrm rot="5400000" flipH="1" flipV="1">
            <a:off x="969169" y="3979069"/>
            <a:ext cx="2006600" cy="1954212"/>
          </a:xfrm>
          <a:prstGeom prst="bentArrow">
            <a:avLst>
              <a:gd name="adj1" fmla="val 10450"/>
              <a:gd name="adj2" fmla="val 13702"/>
              <a:gd name="adj3" fmla="val 10980"/>
              <a:gd name="adj4" fmla="val 44995"/>
            </a:avLst>
          </a:prstGeom>
          <a:solidFill>
            <a:schemeClr val="accent2">
              <a:lumMod val="75000"/>
            </a:schemeClr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spcAft>
                <a:spcPct val="50000"/>
              </a:spcAft>
              <a:defRPr/>
            </a:pPr>
            <a:endParaRPr lang="en-GB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10" name="Bent Arrow 9"/>
          <p:cNvSpPr/>
          <p:nvPr/>
        </p:nvSpPr>
        <p:spPr bwMode="auto">
          <a:xfrm rot="16200000" flipH="1" flipV="1">
            <a:off x="2335213" y="3640138"/>
            <a:ext cx="1862137" cy="1893887"/>
          </a:xfrm>
          <a:prstGeom prst="bentArrow">
            <a:avLst>
              <a:gd name="adj1" fmla="val 10473"/>
              <a:gd name="adj2" fmla="val 11632"/>
              <a:gd name="adj3" fmla="val 12759"/>
              <a:gd name="adj4" fmla="val 46857"/>
            </a:avLst>
          </a:prstGeom>
          <a:solidFill>
            <a:schemeClr val="accent2">
              <a:lumMod val="75000"/>
            </a:schemeClr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spcAft>
                <a:spcPct val="50000"/>
              </a:spcAft>
              <a:defRPr/>
            </a:pPr>
            <a:endParaRPr lang="en-GB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312988" y="3086100"/>
            <a:ext cx="1546225" cy="723900"/>
          </a:xfrm>
          <a:prstGeom prst="ellipse">
            <a:avLst/>
          </a:prstGeom>
          <a:ln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ct val="50000"/>
              </a:spcAft>
              <a:defRPr/>
            </a:pPr>
            <a:r>
              <a:rPr lang="en-GB" sz="1400" dirty="0">
                <a:solidFill>
                  <a:srgbClr val="000000"/>
                </a:solidFill>
              </a:rPr>
              <a:t>FARE REVENUE</a:t>
            </a:r>
          </a:p>
        </p:txBody>
      </p:sp>
      <p:sp>
        <p:nvSpPr>
          <p:cNvPr id="12" name="Down Arrow 11"/>
          <p:cNvSpPr/>
          <p:nvPr/>
        </p:nvSpPr>
        <p:spPr bwMode="auto">
          <a:xfrm>
            <a:off x="4071938" y="1544638"/>
            <a:ext cx="434975" cy="3973512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spcAft>
                <a:spcPct val="50000"/>
              </a:spcAft>
              <a:defRPr/>
            </a:pPr>
            <a:endParaRPr lang="en-GB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13" name="Bent Arrow 12"/>
          <p:cNvSpPr/>
          <p:nvPr/>
        </p:nvSpPr>
        <p:spPr bwMode="auto">
          <a:xfrm flipH="1" flipV="1">
            <a:off x="5516563" y="3367088"/>
            <a:ext cx="1298575" cy="2592387"/>
          </a:xfrm>
          <a:prstGeom prst="bentArrow">
            <a:avLst>
              <a:gd name="adj1" fmla="val 16033"/>
              <a:gd name="adj2" fmla="val 18703"/>
              <a:gd name="adj3" fmla="val 15716"/>
              <a:gd name="adj4" fmla="val 44209"/>
            </a:avLst>
          </a:prstGeom>
          <a:solidFill>
            <a:schemeClr val="accent2">
              <a:lumMod val="75000"/>
            </a:schemeClr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spcAft>
                <a:spcPct val="50000"/>
              </a:spcAft>
              <a:defRPr/>
            </a:pPr>
            <a:endParaRPr lang="en-GB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14" name="Bent Arrow 13"/>
          <p:cNvSpPr/>
          <p:nvPr/>
        </p:nvSpPr>
        <p:spPr bwMode="auto">
          <a:xfrm rot="16200000" flipH="1" flipV="1">
            <a:off x="6012657" y="718344"/>
            <a:ext cx="1377950" cy="2370137"/>
          </a:xfrm>
          <a:prstGeom prst="bentArrow">
            <a:avLst>
              <a:gd name="adj1" fmla="val 16368"/>
              <a:gd name="adj2" fmla="val 19379"/>
              <a:gd name="adj3" fmla="val 15916"/>
              <a:gd name="adj4" fmla="val 46857"/>
            </a:avLst>
          </a:prstGeom>
          <a:solidFill>
            <a:schemeClr val="accent2">
              <a:lumMod val="75000"/>
            </a:schemeClr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spcAft>
                <a:spcPct val="50000"/>
              </a:spcAft>
              <a:defRPr/>
            </a:pPr>
            <a:endParaRPr lang="en-GB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629400" y="1163638"/>
            <a:ext cx="2348345" cy="94138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en-GB" sz="1300" dirty="0">
                <a:solidFill>
                  <a:srgbClr val="000000"/>
                </a:solidFill>
              </a:rPr>
              <a:t>GUARANTEE OR</a:t>
            </a:r>
          </a:p>
          <a:p>
            <a:pPr algn="ctr">
              <a:spcAft>
                <a:spcPts val="0"/>
              </a:spcAft>
              <a:defRPr/>
            </a:pPr>
            <a:r>
              <a:rPr lang="en-GB" sz="1300" dirty="0" smtClean="0">
                <a:solidFill>
                  <a:srgbClr val="000000"/>
                </a:solidFill>
              </a:rPr>
              <a:t>OTHER SUPPORT AGREEMENT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053138" y="3952875"/>
            <a:ext cx="1296987" cy="5207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Aft>
                <a:spcPct val="50000"/>
              </a:spcAft>
              <a:defRPr/>
            </a:pPr>
            <a:r>
              <a:rPr lang="en-GB" sz="1400" dirty="0">
                <a:solidFill>
                  <a:srgbClr val="000000"/>
                </a:solidFill>
              </a:rPr>
              <a:t>LOAN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49575" y="5530850"/>
            <a:ext cx="2566988" cy="708025"/>
          </a:xfrm>
          <a:prstGeom prst="rect">
            <a:avLst/>
          </a:prstGeom>
          <a:ln w="1905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GB"/>
            </a:defPPr>
            <a:lvl1pPr algn="ctr">
              <a:defRPr sz="2000" b="1"/>
            </a:lvl1pPr>
          </a:lstStyle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en-GB" dirty="0" smtClean="0">
                <a:solidFill>
                  <a:srgbClr val="000000"/>
                </a:solidFill>
              </a:rPr>
              <a:t>TRANSPORT OPERATOR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10400" y="4602163"/>
            <a:ext cx="1811338" cy="708025"/>
          </a:xfrm>
          <a:prstGeom prst="rect">
            <a:avLst/>
          </a:prstGeom>
          <a:ln w="1905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GB"/>
            </a:defPPr>
            <a:lvl1pPr algn="ctr">
              <a:defRPr sz="2000" b="1"/>
            </a:lvl1pPr>
          </a:lstStyle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en-GB" dirty="0" smtClean="0">
                <a:solidFill>
                  <a:srgbClr val="000000"/>
                </a:solidFill>
              </a:rPr>
              <a:t>INSURANCE COMPANY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30525" y="1144588"/>
            <a:ext cx="2566988" cy="400050"/>
          </a:xfrm>
          <a:prstGeom prst="rect">
            <a:avLst/>
          </a:prstGeom>
          <a:ln w="1905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GB"/>
            </a:defPPr>
            <a:lvl1pPr algn="ctr">
              <a:defRPr sz="2000" b="1"/>
            </a:lvl1pPr>
          </a:lstStyle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en-GB" dirty="0" smtClean="0">
                <a:solidFill>
                  <a:srgbClr val="000000"/>
                </a:solidFill>
              </a:rPr>
              <a:t>CITY/STATE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3389313" y="3592513"/>
            <a:ext cx="2263775" cy="134778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Aft>
                <a:spcPct val="50000"/>
              </a:spcAft>
              <a:defRPr/>
            </a:pPr>
            <a:r>
              <a:rPr lang="en-GB" sz="1400" dirty="0">
                <a:solidFill>
                  <a:srgbClr val="000000"/>
                </a:solidFill>
              </a:rPr>
              <a:t>PUBLIC SERVICE CONTRACT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498475" y="4470400"/>
            <a:ext cx="1533525" cy="531813"/>
          </a:xfrm>
          <a:prstGeom prst="ellipse">
            <a:avLst/>
          </a:prstGeom>
          <a:ln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ct val="50000"/>
              </a:spcAft>
              <a:defRPr/>
            </a:pPr>
            <a:r>
              <a:rPr lang="en-GB" sz="1400" dirty="0">
                <a:solidFill>
                  <a:srgbClr val="000000"/>
                </a:solidFill>
              </a:rPr>
              <a:t>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7025" y="3524250"/>
            <a:ext cx="1992313" cy="400050"/>
          </a:xfrm>
          <a:prstGeom prst="rect">
            <a:avLst/>
          </a:prstGeom>
          <a:ln w="1905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GB"/>
            </a:defPPr>
            <a:lvl1pPr algn="ctr">
              <a:defRPr sz="2000" b="1"/>
            </a:lvl1pPr>
          </a:lstStyle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en-GB" dirty="0" smtClean="0">
                <a:solidFill>
                  <a:srgbClr val="000000"/>
                </a:solidFill>
              </a:rPr>
              <a:t>PASSENGERS</a:t>
            </a:r>
          </a:p>
        </p:txBody>
      </p:sp>
      <p:sp>
        <p:nvSpPr>
          <p:cNvPr id="23" name="Bent Arrow 22"/>
          <p:cNvSpPr/>
          <p:nvPr/>
        </p:nvSpPr>
        <p:spPr bwMode="auto">
          <a:xfrm rot="16200000" flipV="1">
            <a:off x="6128544" y="4698207"/>
            <a:ext cx="928687" cy="2152650"/>
          </a:xfrm>
          <a:prstGeom prst="bentArrow">
            <a:avLst>
              <a:gd name="adj1" fmla="val 20995"/>
              <a:gd name="adj2" fmla="val 23662"/>
              <a:gd name="adj3" fmla="val 22697"/>
              <a:gd name="adj4" fmla="val 44995"/>
            </a:avLst>
          </a:prstGeom>
          <a:solidFill>
            <a:schemeClr val="accent2">
              <a:lumMod val="75000"/>
            </a:schemeClr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spcAft>
                <a:spcPct val="50000"/>
              </a:spcAft>
              <a:defRPr/>
            </a:pPr>
            <a:endParaRPr lang="en-GB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6672263" y="5600700"/>
            <a:ext cx="1798637" cy="660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Aft>
                <a:spcPct val="50000"/>
              </a:spcAft>
              <a:defRPr/>
            </a:pPr>
            <a:r>
              <a:rPr lang="en-GB" sz="1400" dirty="0">
                <a:solidFill>
                  <a:srgbClr val="000000"/>
                </a:solidFill>
              </a:rPr>
              <a:t>BUS INSURANCE</a:t>
            </a:r>
          </a:p>
        </p:txBody>
      </p:sp>
      <p:pic>
        <p:nvPicPr>
          <p:cNvPr id="25" name="Picture 31" descr="thumbnailCAJVX2D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00" y="2592388"/>
            <a:ext cx="1679575" cy="1131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" name="Oval 25"/>
          <p:cNvSpPr/>
          <p:nvPr/>
        </p:nvSpPr>
        <p:spPr bwMode="auto">
          <a:xfrm>
            <a:off x="3108324" y="1762125"/>
            <a:ext cx="2544763" cy="1218581"/>
          </a:xfrm>
          <a:prstGeom prst="ellipse">
            <a:avLst/>
          </a:prstGeom>
          <a:ln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ct val="50000"/>
              </a:spcAft>
              <a:defRPr/>
            </a:pPr>
            <a:r>
              <a:rPr lang="en-GB" sz="1400" dirty="0">
                <a:solidFill>
                  <a:srgbClr val="000000"/>
                </a:solidFill>
              </a:rPr>
              <a:t>COMPENSATION BASED ON </a:t>
            </a:r>
            <a:r>
              <a:rPr lang="en-GB" sz="1400" dirty="0" smtClean="0">
                <a:solidFill>
                  <a:srgbClr val="000000"/>
                </a:solidFill>
              </a:rPr>
              <a:t>OPERATIONAL PLAN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95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261256"/>
            <a:ext cx="5903913" cy="1080000"/>
          </a:xfrm>
        </p:spPr>
        <p:txBody>
          <a:bodyPr/>
          <a:lstStyle/>
          <a:p>
            <a:r>
              <a:rPr lang="en-GB" dirty="0"/>
              <a:t>Roles and Responsibilities within PSC </a:t>
            </a:r>
            <a:br>
              <a:rPr lang="en-GB" dirty="0"/>
            </a:br>
            <a:endParaRPr lang="en-GB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366712" y="1244674"/>
            <a:ext cx="8504237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81279"/>
          <a:lstStyle>
            <a:lvl1pPr marL="382588" indent="-3429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838" indent="455613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Public Sector as the </a:t>
            </a:r>
            <a:r>
              <a:rPr lang="en-US" sz="2400" b="1" i="1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Client</a:t>
            </a:r>
            <a:r>
              <a:rPr lang="en-US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: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rgbClr val="164D90"/>
                </a:solidFill>
                <a:latin typeface="Bodoni MT" panose="02070603080606020203" pitchFamily="18" charset="0"/>
              </a:rPr>
              <a:t>Defines network, policy, service standards, tariffs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Sets &amp; enforces regulatory framework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Formally agrees amount and quality of services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Makes compensation payments using </a:t>
            </a:r>
            <a:r>
              <a:rPr lang="en-US" sz="2400" dirty="0">
                <a:solidFill>
                  <a:srgbClr val="164D90"/>
                </a:solidFill>
                <a:latin typeface="Bodoni MT" panose="02070603080606020203" pitchFamily="18" charset="0"/>
              </a:rPr>
              <a:t>gross-cost </a:t>
            </a:r>
            <a:r>
              <a:rPr lang="en-US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 PSC (payment/km formula) to cover difference between tariff revenues and full operational costs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Operator as </a:t>
            </a:r>
            <a:r>
              <a:rPr lang="en-US" sz="2400" b="1" i="1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Service Provider</a:t>
            </a:r>
            <a:r>
              <a:rPr lang="en-US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: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Takes on operational and managerial risks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Provides services according to key PSC performance levels  (reliability, punctuality, safety, cleanliness, customer satisfaction);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Operates &amp; maintains new and improved rolling stock</a:t>
            </a:r>
          </a:p>
          <a:p>
            <a:pPr lvl="1">
              <a:lnSpc>
                <a:spcPct val="90000"/>
              </a:lnSpc>
              <a:spcBef>
                <a:spcPct val="10000"/>
              </a:spcBef>
              <a:spcAft>
                <a:spcPct val="20000"/>
              </a:spcAft>
              <a:defRPr/>
            </a:pPr>
            <a:endParaRPr lang="en-US" sz="2400" dirty="0" smtClean="0">
              <a:solidFill>
                <a:srgbClr val="164D9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56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3" y="1676097"/>
            <a:ext cx="7805738" cy="388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2380" y="1162406"/>
            <a:ext cx="7873223" cy="4144962"/>
          </a:xfrm>
        </p:spPr>
        <p:txBody>
          <a:bodyPr tIns="46038" bIns="46038">
            <a:normAutofit/>
          </a:bodyPr>
          <a:lstStyle/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defRPr/>
            </a:pPr>
            <a:endParaRPr lang="en-GB" sz="1800" dirty="0" smtClean="0">
              <a:solidFill>
                <a:schemeClr val="tx1"/>
              </a:solidFill>
            </a:endParaRPr>
          </a:p>
          <a:p>
            <a:pPr marL="534988" indent="-360363"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 smtClean="0">
                <a:solidFill>
                  <a:srgbClr val="414141"/>
                </a:solidFill>
                <a:latin typeface="Franklin Gothic Book" panose="020B0503020102020204" pitchFamily="34" charset="0"/>
              </a:rPr>
              <a:t>Municipal and Environment Sector at EBRD</a:t>
            </a:r>
            <a:endParaRPr lang="en-GB" sz="1800" dirty="0">
              <a:solidFill>
                <a:srgbClr val="414141"/>
              </a:solidFill>
              <a:latin typeface="Franklin Gothic Book" panose="020B0503020102020204" pitchFamily="34" charset="0"/>
            </a:endParaRPr>
          </a:p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 smtClean="0">
                <a:solidFill>
                  <a:srgbClr val="414141"/>
                </a:solidFill>
                <a:latin typeface="Franklin Gothic Book" panose="020B0503020102020204" pitchFamily="34" charset="0"/>
              </a:rPr>
              <a:t>Funding instruments</a:t>
            </a:r>
            <a:endParaRPr lang="en-GB" sz="1800" dirty="0">
              <a:solidFill>
                <a:srgbClr val="414141"/>
              </a:solidFill>
              <a:latin typeface="Franklin Gothic Book" panose="020B0503020102020204" pitchFamily="34" charset="0"/>
            </a:endParaRPr>
          </a:p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 smtClean="0">
                <a:solidFill>
                  <a:srgbClr val="414141"/>
                </a:solidFill>
                <a:latin typeface="Franklin Gothic Book" panose="020B0503020102020204" pitchFamily="34" charset="0"/>
              </a:rPr>
              <a:t>Summary of EBRD experience</a:t>
            </a:r>
          </a:p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 smtClean="0">
                <a:solidFill>
                  <a:srgbClr val="414141"/>
                </a:solidFill>
                <a:latin typeface="Franklin Gothic Book" panose="020B0503020102020204" pitchFamily="34" charset="0"/>
              </a:rPr>
              <a:t>PSC Best practice principles</a:t>
            </a:r>
            <a:endParaRPr lang="en-GB" sz="1800" dirty="0">
              <a:solidFill>
                <a:srgbClr val="414141"/>
              </a:solidFill>
              <a:latin typeface="Franklin Gothic Book" panose="020B0503020102020204" pitchFamily="34" charset="0"/>
            </a:endParaRPr>
          </a:p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 smtClean="0">
                <a:solidFill>
                  <a:srgbClr val="414141"/>
                </a:solidFill>
                <a:latin typeface="Franklin Gothic Book" panose="020B0503020102020204" pitchFamily="34" charset="0"/>
              </a:rPr>
              <a:t>PSC Model template for bus and metro projects</a:t>
            </a:r>
          </a:p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 smtClean="0">
                <a:solidFill>
                  <a:srgbClr val="414141"/>
                </a:solidFill>
                <a:latin typeface="Franklin Gothic Book" panose="020B0503020102020204" pitchFamily="34" charset="0"/>
              </a:rPr>
              <a:t>Leasing options</a:t>
            </a:r>
            <a:endParaRPr lang="en-GB" sz="1800" dirty="0">
              <a:solidFill>
                <a:srgbClr val="41414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12380" y="288146"/>
            <a:ext cx="7564438" cy="539750"/>
          </a:xfrm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EBRD Experience and Best Practice in PSC</a:t>
            </a:r>
            <a:endParaRPr lang="en-GB" altLang="en-US" dirty="0"/>
          </a:p>
        </p:txBody>
      </p:sp>
      <p:sp>
        <p:nvSpPr>
          <p:cNvPr id="445445" name="Text Box 5"/>
          <p:cNvSpPr txBox="1">
            <a:spLocks noChangeArrowheads="1"/>
          </p:cNvSpPr>
          <p:nvPr/>
        </p:nvSpPr>
        <p:spPr bwMode="auto">
          <a:xfrm>
            <a:off x="646921" y="5715437"/>
            <a:ext cx="7972425" cy="408623"/>
          </a:xfrm>
          <a:prstGeom prst="roundRect">
            <a:avLst/>
          </a:prstGeom>
          <a:solidFill>
            <a:schemeClr val="accent1"/>
          </a:solidFill>
          <a:ln w="139700" cmpd="thickThin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GB" sz="18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EBRD helps local authorities meet their infrastructure needs</a:t>
            </a:r>
            <a:endParaRPr lang="en-GB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ranklin Gothic Book" panose="020B0503020102020204" pitchFamily="34" charset="0"/>
            </a:endParaRP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719136" y="6563888"/>
            <a:ext cx="1871664" cy="378000"/>
          </a:xfrm>
          <a:prstGeom prst="rect">
            <a:avLst/>
          </a:prstGeom>
        </p:spPr>
        <p:txBody>
          <a:bodyPr/>
          <a:lstStyle/>
          <a:p>
            <a:fld id="{B6178F0A-3EE0-4B48-8395-CF38F4590226}" type="datetime3">
              <a:rPr lang="en-GB" sz="80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26 May, 2015</a:t>
            </a:fld>
            <a:endParaRPr lang="en-GB" sz="800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439165" y="6550574"/>
            <a:ext cx="360362" cy="3778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fld id="{1324411D-F920-4871-AC0B-FA6057D3901B}" type="slidenum">
              <a:rPr lang="en-GB" sz="80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pPr>
                <a:defRPr/>
              </a:pPr>
              <a:t>2</a:t>
            </a:fld>
            <a:endParaRPr lang="en-GB" sz="800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7001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261256"/>
            <a:ext cx="5903913" cy="1080000"/>
          </a:xfrm>
        </p:spPr>
        <p:txBody>
          <a:bodyPr/>
          <a:lstStyle/>
          <a:p>
            <a:r>
              <a:rPr lang="en-GB" dirty="0"/>
              <a:t>Advantages </a:t>
            </a:r>
            <a:r>
              <a:rPr lang="en-GB" dirty="0" smtClean="0"/>
              <a:t>for </a:t>
            </a:r>
            <a:r>
              <a:rPr lang="en-GB" dirty="0"/>
              <a:t>City</a:t>
            </a:r>
            <a:br>
              <a:rPr lang="en-GB" dirty="0"/>
            </a:br>
            <a:endParaRPr lang="en-GB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366712" y="1244674"/>
            <a:ext cx="8504237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81279"/>
          <a:lstStyle>
            <a:lvl1pPr marL="382588" indent="-3429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838" indent="455613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Operational &amp; commercialised focus: Payment for quality controlled services only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Gives incentives to public transport company to focus on operational efficiency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Simplifies public sector budgeting by linking payments to PSC payment formula -- smooth &amp; predictable over many years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Penalties and remedies for failure to provide required quality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International experience shows 10-15 per cent savings initially on price/km basis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Integrated smart-card ticketing </a:t>
            </a: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introduction has an additional 10-20 per cent improvement on the sector’s finances</a:t>
            </a:r>
          </a:p>
        </p:txBody>
      </p:sp>
    </p:spTree>
    <p:extLst>
      <p:ext uri="{BB962C8B-B14F-4D97-AF65-F5344CB8AC3E}">
        <p14:creationId xmlns:p14="http://schemas.microsoft.com/office/powerpoint/2010/main" val="384025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261256"/>
            <a:ext cx="5903913" cy="1080000"/>
          </a:xfrm>
        </p:spPr>
        <p:txBody>
          <a:bodyPr>
            <a:normAutofit/>
          </a:bodyPr>
          <a:lstStyle/>
          <a:p>
            <a:r>
              <a:rPr lang="en-GB" dirty="0"/>
              <a:t>Advantages </a:t>
            </a:r>
            <a:r>
              <a:rPr lang="en-GB" dirty="0" smtClean="0"/>
              <a:t>for </a:t>
            </a:r>
            <a:r>
              <a:rPr lang="en-GB" dirty="0"/>
              <a:t>Public Transport Operator</a:t>
            </a:r>
            <a:br>
              <a:rPr lang="en-GB" dirty="0"/>
            </a:br>
            <a:endParaRPr lang="en-GB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366712" y="1244674"/>
            <a:ext cx="8504237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81279"/>
          <a:lstStyle>
            <a:lvl1pPr marL="382588" indent="-3429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838" indent="455613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Provides multi-year stable revenues per contractual formula in PSC – very similar to availability payment stream in PPPs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Sharp operational focus: public payments based only on delivered services as per PSC agreed operational plan and KPI compliance – similar to UK PFI approach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Passenger demand risk transferred to City within the </a:t>
            </a:r>
            <a:r>
              <a:rPr lang="en-GB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PSC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Annual </a:t>
            </a: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indexation formula linked to key cost inputs (labour, fuel, inflation, </a:t>
            </a:r>
            <a:r>
              <a:rPr lang="en-GB" sz="2400" dirty="0" smtClean="0">
                <a:solidFill>
                  <a:srgbClr val="164D90"/>
                </a:solidFill>
                <a:latin typeface="Bodoni MT" panose="02070603080606020203" pitchFamily="18" charset="0"/>
              </a:rPr>
              <a:t>etc..)</a:t>
            </a:r>
            <a:endParaRPr lang="en-GB" sz="2400" dirty="0">
              <a:solidFill>
                <a:srgbClr val="164D90"/>
              </a:solidFill>
              <a:latin typeface="Bodoni MT" panose="02070603080606020203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Incentives and penalties for performance quality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</a:rPr>
              <a:t>Increases ridership over time as quality improves</a:t>
            </a:r>
          </a:p>
        </p:txBody>
      </p:sp>
    </p:spTree>
    <p:extLst>
      <p:ext uri="{BB962C8B-B14F-4D97-AF65-F5344CB8AC3E}">
        <p14:creationId xmlns:p14="http://schemas.microsoft.com/office/powerpoint/2010/main" val="316390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http://www.romania-insider.com/wp-content/uploads/2010/10/EBRD-sig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0638"/>
            <a:ext cx="9226550" cy="6940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979488" y="2003425"/>
            <a:ext cx="77597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33400" indent="-533400"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Tx/>
              <a:buFontTx/>
              <a:buAutoNum type="arabicPeriod"/>
            </a:pPr>
            <a:endParaRPr lang="en-US" altLang="en-US" sz="2000" b="1" dirty="0">
              <a:solidFill>
                <a:srgbClr val="0079C1"/>
              </a:solidFill>
            </a:endParaRPr>
          </a:p>
        </p:txBody>
      </p:sp>
      <p:sp>
        <p:nvSpPr>
          <p:cNvPr id="18436" name="Text Placeholder 4" descr="First level - paragraph text&#10;Second level - bullet 1&#10;Third level - bullet 2&#10;&#10;No more than 100 words per slide"/>
          <p:cNvSpPr txBox="1">
            <a:spLocks/>
          </p:cNvSpPr>
          <p:nvPr/>
        </p:nvSpPr>
        <p:spPr bwMode="auto">
          <a:xfrm>
            <a:off x="3851275" y="4833938"/>
            <a:ext cx="4681538" cy="1042987"/>
          </a:xfrm>
          <a:prstGeom prst="rect">
            <a:avLst/>
          </a:prstGeom>
          <a:solidFill>
            <a:srgbClr val="003399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FFFFFF"/>
              </a:buClr>
              <a:buFontTx/>
              <a:buNone/>
            </a:pPr>
            <a:r>
              <a:rPr lang="en-GB" altLang="en-US" sz="2000" dirty="0" smtClean="0">
                <a:solidFill>
                  <a:schemeClr val="bg1"/>
                </a:solidFill>
                <a:latin typeface="Bodoni MT" panose="02070603080606020203" pitchFamily="18" charset="0"/>
              </a:rPr>
              <a:t>5. PSC : Model template</a:t>
            </a:r>
            <a:endParaRPr lang="en-GB" altLang="en-US" sz="2000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sp>
        <p:nvSpPr>
          <p:cNvPr id="18437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500438" y="63817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19D9215-B6E6-4D85-BDC0-3F853A71CD1B}" type="slidenum">
              <a:rPr lang="en-GB" altLang="en-US" sz="10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GB" altLang="en-US" sz="1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and National </a:t>
            </a:r>
            <a:r>
              <a:rPr lang="en-US" dirty="0" smtClean="0"/>
              <a:t>Regulatory Requirements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2588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24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Adopted by European Parliament and Council on 23 October 2007</a:t>
            </a:r>
          </a:p>
          <a:p>
            <a:pPr marL="382588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24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Regulation entered into force in 3 December 2009; 10-year transition period ending 3 December 2019 for all Member States to adopt regulation-compliant award procedure</a:t>
            </a:r>
          </a:p>
          <a:p>
            <a:pPr marL="382588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24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Regulation only fixes a framework. Every Member State is free to decide which entity is best suited to be the competent authority for the various public transports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74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PSC Template - Summary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24114" y="1758920"/>
            <a:ext cx="7692572" cy="3715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Based on need to develop best practice model to consolidate experience and lessons learned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Development of PSC template for rail and bus sectors: applicable for bus, trolleybus, tram, light rail, metro and possibly cable car and lift transport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Fully compliant with EC </a:t>
            </a:r>
            <a:r>
              <a:rPr lang="en-GB" sz="2400" dirty="0" err="1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Reg</a:t>
            </a: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 No 1370/2007 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Contract with Arup UK from 2014 for PSC template and up to 10 specific PSCs (currently </a:t>
            </a:r>
            <a:r>
              <a:rPr lang="en-GB" sz="2400" dirty="0" err="1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Sisak</a:t>
            </a: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, Croatia)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Final PSC template mid-2016 with guidelines for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404963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PSC Template - Summary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24114" y="1816983"/>
            <a:ext cx="7692572" cy="248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PSC template based on best practice review from</a:t>
            </a:r>
          </a:p>
          <a:p>
            <a:pPr marL="107473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PSCs developed under EBRD funding, </a:t>
            </a:r>
            <a:r>
              <a:rPr lang="en-GB" sz="2200" dirty="0" err="1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eg</a:t>
            </a:r>
            <a:r>
              <a:rPr lang="en-GB" sz="22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 Romania, Almaty..</a:t>
            </a:r>
          </a:p>
          <a:p>
            <a:pPr marL="107473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International best practice (</a:t>
            </a:r>
            <a:r>
              <a:rPr lang="en-GB" sz="2200" dirty="0" err="1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i</a:t>
            </a:r>
            <a:r>
              <a:rPr lang="en-GB" sz="22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) </a:t>
            </a:r>
            <a:r>
              <a:rPr lang="en-GB" sz="2200" dirty="0" err="1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TfL’s</a:t>
            </a:r>
            <a:r>
              <a:rPr lang="en-GB" sz="22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 quality incentive contracts; (ii) Dublin’s PSCs; (iii) Scotland Clyde Hebrides Ferry Services; (iv) Malaga Metro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400" dirty="0">
              <a:solidFill>
                <a:srgbClr val="164D90"/>
              </a:solidFill>
              <a:latin typeface="Bodoni MT" panose="02070603080606020203" pitchFamily="18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2514" y="4336444"/>
            <a:ext cx="7692572" cy="428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Applicable for gross cost and net cost contracts </a:t>
            </a:r>
          </a:p>
        </p:txBody>
      </p:sp>
    </p:spTree>
    <p:extLst>
      <p:ext uri="{BB962C8B-B14F-4D97-AF65-F5344CB8AC3E}">
        <p14:creationId xmlns:p14="http://schemas.microsoft.com/office/powerpoint/2010/main" val="36186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PSC Template-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30" y="1364342"/>
            <a:ext cx="8234585" cy="5152573"/>
          </a:xfrm>
        </p:spPr>
        <p:txBody>
          <a:bodyPr>
            <a:normAutofit fontScale="77500" lnSpcReduction="20000"/>
          </a:bodyPr>
          <a:lstStyle/>
          <a:p>
            <a:pPr marL="382588" lvl="1" indent="-34290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26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PSC structure</a:t>
            </a:r>
          </a:p>
          <a:p>
            <a:pPr marL="1074738" lvl="1" indent="-34290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PSC contract body for contract provisions</a:t>
            </a:r>
          </a:p>
          <a:p>
            <a:pPr marL="1074738" lvl="1" indent="-34290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Schedules in annex for all specifics of contract provision</a:t>
            </a:r>
          </a:p>
          <a:p>
            <a:pPr marL="382588" lvl="1" indent="-34290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26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Key provisions</a:t>
            </a:r>
          </a:p>
          <a:p>
            <a:pPr marL="1074738" lvl="1" indent="-34290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Clear definition of rights and obligations of each party, including ownership and usage of assets</a:t>
            </a:r>
          </a:p>
          <a:p>
            <a:pPr marL="1074738" lvl="1" indent="-34290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Length of contract</a:t>
            </a:r>
          </a:p>
          <a:p>
            <a:pPr marL="1074738" lvl="1" indent="-34290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Geographic area of operation</a:t>
            </a:r>
          </a:p>
          <a:p>
            <a:pPr marL="1074738" lvl="1" indent="-34290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Quantum of services to be operated</a:t>
            </a:r>
          </a:p>
          <a:p>
            <a:pPr marL="1074738" lvl="1" indent="-34290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Nature and extent of exclusive rights, along with parameters of compensation formula and allocation of costs incurred. Also, penalties are set out clearly</a:t>
            </a:r>
          </a:p>
          <a:p>
            <a:pPr marL="1074738" lvl="1" indent="-34290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Subcontracting terms</a:t>
            </a:r>
          </a:p>
          <a:p>
            <a:pPr marL="1074738" lvl="1" indent="-34290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Monitoring and reporting requirements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521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PSC Template-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696" y="1364796"/>
            <a:ext cx="7966075" cy="4140200"/>
          </a:xfrm>
        </p:spPr>
        <p:txBody>
          <a:bodyPr>
            <a:normAutofit/>
          </a:bodyPr>
          <a:lstStyle/>
          <a:p>
            <a:pPr marL="382588" lvl="1" indent="-34290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22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Other critical sections of PSC: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Clear outline of roles and responsibilities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Compensation and indexation formulae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Handover and hand-back clauses of assets in use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Clear change management process (i.e. change in operating conditions, obligations and even the contract terms and conditions)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Reporting requirements by all parties</a:t>
            </a:r>
          </a:p>
          <a:p>
            <a:pPr marL="1074738" lvl="1" indent="-34290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164D90"/>
                </a:solidFill>
                <a:latin typeface="Bodoni MT" panose="02070603080606020203" pitchFamily="18" charset="0"/>
                <a:ea typeface="+mn-ea"/>
                <a:cs typeface="Arial" charset="0"/>
              </a:rPr>
              <a:t>Technical schedules specifying key performance indices (KPIs), etc.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502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PSC Template - Schedules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66057" y="1192863"/>
            <a:ext cx="7692572" cy="5053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A – SERVICES AND SERVICE LEVELS TO BE PROVIDED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B – OPERATING PLAN AND PERFORMANCE OBLIGATIONS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C – COMPENSATION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D – TARIFFS (YEAR1)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E – SALES OUTLETS FOR TICKETS/PASSES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F – REPORTING REQUIREMENTS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G – ANNUAL SETTLEMENT ACCOUNT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H – LIST OF ELIGIBLE OPERATING EXPENSES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I – PRICE INDEXATION  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J – TECHNICAL SPECIFICATIONS FOR VEHICLES	   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K – VEHICLE FLEET INVENTORY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L – INVESTMENT PLAN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M – TERMS AND CONDITIONS OF USE OF VEHICLES SUPPLIED BY AUTHORITY/MUNICIPALITY	</a:t>
            </a:r>
          </a:p>
          <a:p>
            <a:pPr marL="382588" lvl="1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800" dirty="0">
                <a:solidFill>
                  <a:srgbClr val="164D90"/>
                </a:solidFill>
                <a:latin typeface="Bodoni MT" panose="02070603080606020203" pitchFamily="18" charset="0"/>
                <a:cs typeface="Arial" charset="0"/>
              </a:rPr>
              <a:t>SCHEDULE N – OPERATOR’S ASSET INVENTORY</a:t>
            </a:r>
          </a:p>
        </p:txBody>
      </p:sp>
    </p:spTree>
    <p:extLst>
      <p:ext uri="{BB962C8B-B14F-4D97-AF65-F5344CB8AC3E}">
        <p14:creationId xmlns:p14="http://schemas.microsoft.com/office/powerpoint/2010/main" val="27002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http://www.romania-insider.com/wp-content/uploads/2010/10/EBRD-sig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0638"/>
            <a:ext cx="9226550" cy="6940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979488" y="2003425"/>
            <a:ext cx="77597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33400" indent="-533400"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Tx/>
              <a:buFontTx/>
              <a:buAutoNum type="arabicPeriod"/>
            </a:pPr>
            <a:endParaRPr lang="en-US" altLang="en-US" sz="2000" b="1" dirty="0">
              <a:solidFill>
                <a:srgbClr val="0079C1"/>
              </a:solidFill>
            </a:endParaRPr>
          </a:p>
        </p:txBody>
      </p:sp>
      <p:sp>
        <p:nvSpPr>
          <p:cNvPr id="18436" name="Text Placeholder 4" descr="First level - paragraph text&#10;Second level - bullet 1&#10;Third level - bullet 2&#10;&#10;No more than 100 words per slide"/>
          <p:cNvSpPr txBox="1">
            <a:spLocks/>
          </p:cNvSpPr>
          <p:nvPr/>
        </p:nvSpPr>
        <p:spPr bwMode="auto">
          <a:xfrm>
            <a:off x="3851275" y="4833938"/>
            <a:ext cx="4681538" cy="1042987"/>
          </a:xfrm>
          <a:prstGeom prst="rect">
            <a:avLst/>
          </a:prstGeom>
          <a:solidFill>
            <a:srgbClr val="003399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FFFFFF"/>
              </a:buClr>
              <a:buFontTx/>
              <a:buNone/>
            </a:pPr>
            <a:r>
              <a:rPr lang="en-GB" altLang="en-US" sz="2000" dirty="0" smtClean="0">
                <a:solidFill>
                  <a:schemeClr val="bg1"/>
                </a:solidFill>
                <a:latin typeface="Bodoni MT" panose="02070603080606020203" pitchFamily="18" charset="0"/>
              </a:rPr>
              <a:t>6. Leasing options</a:t>
            </a:r>
            <a:endParaRPr lang="en-GB" altLang="en-US" sz="2000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sp>
        <p:nvSpPr>
          <p:cNvPr id="18437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500438" y="63817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19D9215-B6E6-4D85-BDC0-3F853A71CD1B}" type="slidenum">
              <a:rPr lang="en-GB" altLang="en-US" sz="10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GB" altLang="en-US" sz="1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5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http://www.romania-insider.com/wp-content/uploads/2010/10/EBRD-sig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0638"/>
            <a:ext cx="9226550" cy="6940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979488" y="2003425"/>
            <a:ext cx="77597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33400" indent="-533400"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Tx/>
              <a:buFontTx/>
              <a:buAutoNum type="arabicPeriod"/>
            </a:pPr>
            <a:endParaRPr lang="en-US" altLang="en-US" sz="2000" b="1" dirty="0">
              <a:solidFill>
                <a:srgbClr val="0079C1"/>
              </a:solidFill>
            </a:endParaRPr>
          </a:p>
        </p:txBody>
      </p:sp>
      <p:sp>
        <p:nvSpPr>
          <p:cNvPr id="18436" name="Text Placeholder 4" descr="First level - paragraph text&#10;Second level - bullet 1&#10;Third level - bullet 2&#10;&#10;No more than 100 words per slide"/>
          <p:cNvSpPr txBox="1">
            <a:spLocks/>
          </p:cNvSpPr>
          <p:nvPr/>
        </p:nvSpPr>
        <p:spPr bwMode="auto">
          <a:xfrm>
            <a:off x="3851275" y="4833938"/>
            <a:ext cx="4681538" cy="1042987"/>
          </a:xfrm>
          <a:prstGeom prst="rect">
            <a:avLst/>
          </a:prstGeom>
          <a:solidFill>
            <a:srgbClr val="003399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FFFFFF"/>
              </a:buClr>
              <a:buFontTx/>
              <a:buNone/>
            </a:pPr>
            <a:r>
              <a:rPr lang="en-GB" altLang="en-US" sz="2000" dirty="0" smtClean="0">
                <a:solidFill>
                  <a:schemeClr val="bg1"/>
                </a:solidFill>
                <a:latin typeface="Bodoni MT" panose="02070603080606020203" pitchFamily="18" charset="0"/>
              </a:rPr>
              <a:t>1. Municipal and Environment Sector at EBRD</a:t>
            </a:r>
            <a:endParaRPr lang="en-GB" altLang="en-US" sz="2000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sp>
        <p:nvSpPr>
          <p:cNvPr id="18437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500438" y="63817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19D9215-B6E6-4D85-BDC0-3F853A71CD1B}" type="slidenum">
              <a:rPr lang="en-GB" altLang="en-US" sz="10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en-US" sz="1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54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567" y="6561888"/>
            <a:ext cx="360002" cy="378000"/>
          </a:xfrm>
        </p:spPr>
        <p:txBody>
          <a:bodyPr/>
          <a:lstStyle/>
          <a:p>
            <a:fld id="{71F9F866-B438-9445-8D9F-1F8FF6608833}" type="slidenum">
              <a:rPr lang="en-GB" smtClean="0">
                <a:latin typeface="Bodoni MT" panose="02070603080606020203" pitchFamily="18" charset="0"/>
              </a:rPr>
              <a:pPr/>
              <a:t>30</a:t>
            </a:fld>
            <a:endParaRPr lang="en-GB" dirty="0">
              <a:latin typeface="Bodoni MT" panose="02070603080606020203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Leasing model for urban transport</a:t>
            </a:r>
            <a:r>
              <a:rPr lang="en-GB" dirty="0" smtClean="0">
                <a:solidFill>
                  <a:srgbClr val="FF0000"/>
                </a:solidFill>
              </a:rPr>
              <a:t>*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3662366" y="3086976"/>
            <a:ext cx="1570038" cy="957525"/>
            <a:chOff x="4095750" y="2457450"/>
            <a:chExt cx="1276350" cy="777464"/>
          </a:xfrm>
        </p:grpSpPr>
        <p:sp>
          <p:nvSpPr>
            <p:cNvPr id="8" name="Oval 3"/>
            <p:cNvSpPr>
              <a:spLocks noChangeArrowheads="1"/>
            </p:cNvSpPr>
            <p:nvPr/>
          </p:nvSpPr>
          <p:spPr bwMode="auto">
            <a:xfrm>
              <a:off x="4095750" y="2457450"/>
              <a:ext cx="1276350" cy="777464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GB" kern="0" dirty="0">
                <a:solidFill>
                  <a:schemeClr val="bg1"/>
                </a:solidFill>
                <a:latin typeface="Bodoni MT" panose="02070603080606020203" pitchFamily="18" charset="0"/>
              </a:endParaRPr>
            </a:p>
          </p:txBody>
        </p:sp>
        <p:sp>
          <p:nvSpPr>
            <p:cNvPr id="9" name="TextBox 4"/>
            <p:cNvSpPr txBox="1">
              <a:spLocks noChangeArrowheads="1"/>
            </p:cNvSpPr>
            <p:nvPr/>
          </p:nvSpPr>
          <p:spPr bwMode="auto">
            <a:xfrm>
              <a:off x="4200063" y="2694899"/>
              <a:ext cx="1054508" cy="287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defRPr/>
              </a:pPr>
              <a:r>
                <a:rPr lang="en-US" sz="1700" kern="0" dirty="0" smtClean="0">
                  <a:solidFill>
                    <a:schemeClr val="bg1"/>
                  </a:solidFill>
                  <a:latin typeface="Bodoni MT" panose="02070603080606020203" pitchFamily="18" charset="0"/>
                </a:rPr>
                <a:t>Bus Hold Co</a:t>
              </a:r>
              <a:endParaRPr lang="en-GB" sz="1700" kern="0" dirty="0" smtClean="0">
                <a:solidFill>
                  <a:schemeClr val="bg1"/>
                </a:solidFill>
                <a:latin typeface="Bodoni MT" panose="02070603080606020203" pitchFamily="18" charset="0"/>
              </a:endParaRPr>
            </a:p>
          </p:txBody>
        </p:sp>
      </p:grpSp>
      <p:sp>
        <p:nvSpPr>
          <p:cNvPr id="10" name="Rectangle 9"/>
          <p:cNvSpPr/>
          <p:nvPr/>
        </p:nvSpPr>
        <p:spPr bwMode="auto">
          <a:xfrm>
            <a:off x="3595689" y="942231"/>
            <a:ext cx="2227142" cy="12963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/>
          <a:lstStyle/>
          <a:p>
            <a:pPr>
              <a:defRPr/>
            </a:pPr>
            <a:endParaRPr lang="en-GB" kern="0" dirty="0">
              <a:solidFill>
                <a:srgbClr val="000000"/>
              </a:solidFill>
              <a:latin typeface="Bodoni MT" panose="02070603080606020203" pitchFamily="18" charset="0"/>
            </a:endParaRPr>
          </a:p>
        </p:txBody>
      </p:sp>
      <p:cxnSp>
        <p:nvCxnSpPr>
          <p:cNvPr id="11" name="Straight Connector 14"/>
          <p:cNvCxnSpPr>
            <a:cxnSpLocks noChangeShapeType="1"/>
          </p:cNvCxnSpPr>
          <p:nvPr/>
        </p:nvCxnSpPr>
        <p:spPr bwMode="auto">
          <a:xfrm flipV="1">
            <a:off x="3448050" y="1957584"/>
            <a:ext cx="0" cy="14287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8"/>
          <p:cNvCxnSpPr>
            <a:cxnSpLocks noChangeShapeType="1"/>
          </p:cNvCxnSpPr>
          <p:nvPr/>
        </p:nvCxnSpPr>
        <p:spPr bwMode="auto">
          <a:xfrm>
            <a:off x="4390106" y="2263556"/>
            <a:ext cx="0" cy="850328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28"/>
          <p:cNvCxnSpPr>
            <a:cxnSpLocks noChangeShapeType="1"/>
          </p:cNvCxnSpPr>
          <p:nvPr/>
        </p:nvCxnSpPr>
        <p:spPr bwMode="auto">
          <a:xfrm>
            <a:off x="4575999" y="2271500"/>
            <a:ext cx="0" cy="808513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49"/>
          <p:cNvSpPr txBox="1">
            <a:spLocks noChangeArrowheads="1"/>
          </p:cNvSpPr>
          <p:nvPr/>
        </p:nvSpPr>
        <p:spPr bwMode="auto">
          <a:xfrm>
            <a:off x="575639" y="1330761"/>
            <a:ext cx="1217000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kern="0" dirty="0" smtClean="0">
                <a:solidFill>
                  <a:schemeClr val="bg1"/>
                </a:solidFill>
                <a:latin typeface="Bodoni MT" panose="02070603080606020203" pitchFamily="18" charset="0"/>
              </a:rPr>
              <a:t>Export </a:t>
            </a:r>
          </a:p>
          <a:p>
            <a:pPr algn="ctr">
              <a:defRPr/>
            </a:pPr>
            <a:r>
              <a:rPr lang="en-US" kern="0" dirty="0" smtClean="0">
                <a:solidFill>
                  <a:schemeClr val="bg1"/>
                </a:solidFill>
                <a:latin typeface="Bodoni MT" panose="02070603080606020203" pitchFamily="18" charset="0"/>
              </a:rPr>
              <a:t>Credit Agency</a:t>
            </a:r>
            <a:endParaRPr lang="en-GB" kern="0" dirty="0" smtClean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cxnSp>
        <p:nvCxnSpPr>
          <p:cNvPr id="18" name="Straight Arrow Connector 55"/>
          <p:cNvCxnSpPr>
            <a:cxnSpLocks noChangeShapeType="1"/>
            <a:stCxn id="53" idx="1"/>
            <a:endCxn id="17" idx="3"/>
          </p:cNvCxnSpPr>
          <p:nvPr/>
        </p:nvCxnSpPr>
        <p:spPr bwMode="auto">
          <a:xfrm flipH="1" flipV="1">
            <a:off x="1792638" y="1592371"/>
            <a:ext cx="1831072" cy="244406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59"/>
          <p:cNvSpPr txBox="1">
            <a:spLocks noChangeArrowheads="1"/>
          </p:cNvSpPr>
          <p:nvPr/>
        </p:nvSpPr>
        <p:spPr bwMode="auto">
          <a:xfrm>
            <a:off x="1956631" y="1231066"/>
            <a:ext cx="20286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Possible support through bus supplier’s home country</a:t>
            </a:r>
            <a:endParaRPr lang="en-GB" sz="900" b="0" kern="0" dirty="0" smtClean="0">
              <a:solidFill>
                <a:schemeClr val="tx2"/>
              </a:solidFill>
              <a:latin typeface="Bodoni MT" panose="02070603080606020203" pitchFamily="18" charset="0"/>
            </a:endParaRP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4664014" y="2365346"/>
            <a:ext cx="253519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 Repayment of  bus financing</a:t>
            </a:r>
            <a:endParaRPr lang="en-GB" sz="900" b="0" kern="0" dirty="0" smtClean="0">
              <a:solidFill>
                <a:schemeClr val="tx2"/>
              </a:solidFill>
              <a:latin typeface="Bodoni MT" panose="02070603080606020203" pitchFamily="18" charset="0"/>
            </a:endParaRPr>
          </a:p>
        </p:txBody>
      </p:sp>
      <p:cxnSp>
        <p:nvCxnSpPr>
          <p:cNvPr id="22" name="Straight Connector 14"/>
          <p:cNvCxnSpPr>
            <a:cxnSpLocks noChangeShapeType="1"/>
            <a:stCxn id="26" idx="1"/>
          </p:cNvCxnSpPr>
          <p:nvPr/>
        </p:nvCxnSpPr>
        <p:spPr bwMode="auto">
          <a:xfrm flipH="1" flipV="1">
            <a:off x="2315395" y="5319339"/>
            <a:ext cx="1464517" cy="16746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9"/>
          <p:cNvSpPr txBox="1">
            <a:spLocks noChangeArrowheads="1"/>
          </p:cNvSpPr>
          <p:nvPr/>
        </p:nvSpPr>
        <p:spPr bwMode="auto">
          <a:xfrm>
            <a:off x="5519491" y="4021808"/>
            <a:ext cx="115123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Lease</a:t>
            </a:r>
          </a:p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Repayment (quarterly)</a:t>
            </a:r>
            <a:endParaRPr lang="en-GB" sz="900" b="0" kern="0" dirty="0" smtClean="0">
              <a:solidFill>
                <a:schemeClr val="tx2"/>
              </a:solidFill>
              <a:latin typeface="Bodoni MT" panose="02070603080606020203" pitchFamily="18" charset="0"/>
            </a:endParaRPr>
          </a:p>
        </p:txBody>
      </p:sp>
      <p:grpSp>
        <p:nvGrpSpPr>
          <p:cNvPr id="24" name="Group 47"/>
          <p:cNvGrpSpPr>
            <a:grpSpLocks/>
          </p:cNvGrpSpPr>
          <p:nvPr/>
        </p:nvGrpSpPr>
        <p:grpSpPr bwMode="auto">
          <a:xfrm>
            <a:off x="3779912" y="4971173"/>
            <a:ext cx="1483867" cy="696333"/>
            <a:chOff x="5001469" y="1581150"/>
            <a:chExt cx="1181117" cy="533400"/>
          </a:xfrm>
        </p:grpSpPr>
        <p:sp>
          <p:nvSpPr>
            <p:cNvPr id="25" name="Rectangle 24"/>
            <p:cNvSpPr/>
            <p:nvPr/>
          </p:nvSpPr>
          <p:spPr bwMode="auto">
            <a:xfrm>
              <a:off x="5038256" y="1581150"/>
              <a:ext cx="1075328" cy="533400"/>
            </a:xfrm>
            <a:prstGeom prst="rect">
              <a:avLst/>
            </a:prstGeom>
            <a:ln/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GB" sz="1400" kern="0" dirty="0">
                <a:solidFill>
                  <a:schemeClr val="bg1"/>
                </a:solidFill>
                <a:latin typeface="Bodoni MT" panose="02070603080606020203" pitchFamily="18" charset="0"/>
              </a:endParaRPr>
            </a:p>
          </p:txBody>
        </p:sp>
        <p:sp>
          <p:nvSpPr>
            <p:cNvPr id="26" name="TextBox 49"/>
            <p:cNvSpPr txBox="1">
              <a:spLocks noChangeArrowheads="1"/>
            </p:cNvSpPr>
            <p:nvPr/>
          </p:nvSpPr>
          <p:spPr bwMode="auto">
            <a:xfrm>
              <a:off x="5001469" y="1660281"/>
              <a:ext cx="1181117" cy="400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defRPr/>
              </a:pPr>
              <a:r>
                <a:rPr lang="en-US" kern="0" dirty="0" smtClean="0">
                  <a:solidFill>
                    <a:schemeClr val="bg1"/>
                  </a:solidFill>
                  <a:latin typeface="Bodoni MT" panose="02070603080606020203" pitchFamily="18" charset="0"/>
                </a:rPr>
                <a:t>Private Operator(s)</a:t>
              </a:r>
              <a:endParaRPr lang="en-GB" kern="0" dirty="0" smtClean="0">
                <a:solidFill>
                  <a:schemeClr val="bg1"/>
                </a:solidFill>
                <a:latin typeface="Bodoni MT" panose="02070603080606020203" pitchFamily="18" charset="0"/>
              </a:endParaRPr>
            </a:p>
          </p:txBody>
        </p:sp>
      </p:grpSp>
      <p:sp>
        <p:nvSpPr>
          <p:cNvPr id="29" name="TextBox 49"/>
          <p:cNvSpPr txBox="1">
            <a:spLocks noChangeArrowheads="1"/>
          </p:cNvSpPr>
          <p:nvPr/>
        </p:nvSpPr>
        <p:spPr bwMode="auto">
          <a:xfrm>
            <a:off x="1866470" y="3964885"/>
            <a:ext cx="1913441" cy="523220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Aft>
                <a:spcPts val="300"/>
              </a:spcAft>
              <a:defRPr/>
            </a:pPr>
            <a:r>
              <a:rPr lang="en-US" kern="0" dirty="0" smtClean="0">
                <a:solidFill>
                  <a:schemeClr val="bg1"/>
                </a:solidFill>
                <a:latin typeface="Bodoni MT" panose="02070603080606020203" pitchFamily="18" charset="0"/>
              </a:rPr>
              <a:t>Municipality/ Government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886642" y="4392725"/>
            <a:ext cx="9628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Lease </a:t>
            </a:r>
          </a:p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contract</a:t>
            </a:r>
            <a:endParaRPr lang="en-GB" sz="900" b="0" kern="0" dirty="0" smtClean="0">
              <a:solidFill>
                <a:schemeClr val="tx2"/>
              </a:solidFill>
              <a:latin typeface="Bodoni MT" panose="02070603080606020203" pitchFamily="18" charset="0"/>
            </a:endParaRPr>
          </a:p>
        </p:txBody>
      </p:sp>
      <p:sp>
        <p:nvSpPr>
          <p:cNvPr id="31" name="TextBox 59"/>
          <p:cNvSpPr txBox="1">
            <a:spLocks noChangeArrowheads="1"/>
          </p:cNvSpPr>
          <p:nvPr/>
        </p:nvSpPr>
        <p:spPr bwMode="auto">
          <a:xfrm>
            <a:off x="4728937" y="4268112"/>
            <a:ext cx="9326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Bus </a:t>
            </a:r>
          </a:p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provision</a:t>
            </a:r>
          </a:p>
        </p:txBody>
      </p:sp>
      <p:sp>
        <p:nvSpPr>
          <p:cNvPr id="32" name="TextBox 29"/>
          <p:cNvSpPr txBox="1">
            <a:spLocks noChangeArrowheads="1"/>
          </p:cNvSpPr>
          <p:nvPr/>
        </p:nvSpPr>
        <p:spPr bwMode="auto">
          <a:xfrm>
            <a:off x="3890708" y="2367384"/>
            <a:ext cx="47801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Loans</a:t>
            </a:r>
            <a:endParaRPr lang="en-GB" sz="900" b="0" kern="0" dirty="0" smtClean="0">
              <a:solidFill>
                <a:schemeClr val="tx2"/>
              </a:solidFill>
              <a:latin typeface="Bodoni MT" panose="02070603080606020203" pitchFamily="18" charset="0"/>
            </a:endParaRPr>
          </a:p>
        </p:txBody>
      </p:sp>
      <p:cxnSp>
        <p:nvCxnSpPr>
          <p:cNvPr id="33" name="Straight Arrow Connector 28"/>
          <p:cNvCxnSpPr>
            <a:cxnSpLocks noChangeShapeType="1"/>
          </p:cNvCxnSpPr>
          <p:nvPr/>
        </p:nvCxnSpPr>
        <p:spPr bwMode="auto">
          <a:xfrm>
            <a:off x="6361223" y="3892519"/>
            <a:ext cx="0" cy="142682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14"/>
          <p:cNvCxnSpPr>
            <a:cxnSpLocks noChangeShapeType="1"/>
          </p:cNvCxnSpPr>
          <p:nvPr/>
        </p:nvCxnSpPr>
        <p:spPr bwMode="auto">
          <a:xfrm>
            <a:off x="5159276" y="3862465"/>
            <a:ext cx="1189854" cy="944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7" name="Group 1"/>
          <p:cNvGrpSpPr>
            <a:grpSpLocks/>
          </p:cNvGrpSpPr>
          <p:nvPr/>
        </p:nvGrpSpPr>
        <p:grpSpPr bwMode="auto">
          <a:xfrm>
            <a:off x="1030296" y="5046452"/>
            <a:ext cx="1285099" cy="1096883"/>
            <a:chOff x="455104" y="4625235"/>
            <a:chExt cx="1075543" cy="890082"/>
          </a:xfrm>
        </p:grpSpPr>
        <p:sp>
          <p:nvSpPr>
            <p:cNvPr id="38" name="Rectangle 37"/>
            <p:cNvSpPr/>
            <p:nvPr/>
          </p:nvSpPr>
          <p:spPr bwMode="auto">
            <a:xfrm>
              <a:off x="455104" y="4625235"/>
              <a:ext cx="1075543" cy="793648"/>
            </a:xfrm>
            <a:prstGeom prst="rect">
              <a:avLst/>
            </a:prstGeom>
            <a:ln/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GB" sz="1400" kern="0" dirty="0">
                <a:solidFill>
                  <a:schemeClr val="accent6"/>
                </a:solidFill>
                <a:latin typeface="Bodoni MT" panose="02070603080606020203" pitchFamily="18" charset="0"/>
              </a:endParaRPr>
            </a:p>
          </p:txBody>
        </p:sp>
        <p:sp>
          <p:nvSpPr>
            <p:cNvPr id="39" name="TextBox 49"/>
            <p:cNvSpPr txBox="1">
              <a:spLocks noChangeArrowheads="1"/>
            </p:cNvSpPr>
            <p:nvPr/>
          </p:nvSpPr>
          <p:spPr bwMode="auto">
            <a:xfrm>
              <a:off x="535926" y="4741093"/>
              <a:ext cx="913903" cy="774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defRPr/>
              </a:pPr>
              <a:r>
                <a:rPr lang="en-US" kern="0" dirty="0" smtClean="0">
                  <a:solidFill>
                    <a:schemeClr val="accent6"/>
                  </a:solidFill>
                  <a:latin typeface="Bodoni MT" panose="02070603080606020203" pitchFamily="18" charset="0"/>
                </a:rPr>
                <a:t>Operational </a:t>
              </a:r>
            </a:p>
            <a:p>
              <a:pPr algn="ctr">
                <a:defRPr/>
              </a:pPr>
              <a:r>
                <a:rPr lang="en-US" kern="0" dirty="0" smtClean="0">
                  <a:solidFill>
                    <a:schemeClr val="accent6"/>
                  </a:solidFill>
                  <a:latin typeface="Bodoni MT" panose="02070603080606020203" pitchFamily="18" charset="0"/>
                </a:rPr>
                <a:t>Concession</a:t>
              </a:r>
            </a:p>
            <a:p>
              <a:pPr algn="ctr">
                <a:defRPr/>
              </a:pPr>
              <a:r>
                <a:rPr lang="en-US" kern="0" dirty="0" smtClean="0">
                  <a:solidFill>
                    <a:schemeClr val="accent6"/>
                  </a:solidFill>
                  <a:latin typeface="Bodoni MT" panose="02070603080606020203" pitchFamily="18" charset="0"/>
                </a:rPr>
                <a:t>Contract</a:t>
              </a:r>
            </a:p>
            <a:p>
              <a:pPr algn="ctr">
                <a:defRPr/>
              </a:pPr>
              <a:endParaRPr lang="en-US" kern="0" dirty="0" smtClean="0">
                <a:solidFill>
                  <a:schemeClr val="accent6"/>
                </a:solidFill>
                <a:latin typeface="Bodoni MT" panose="02070603080606020203" pitchFamily="18" charset="0"/>
              </a:endParaRPr>
            </a:p>
          </p:txBody>
        </p:sp>
      </p:grpSp>
      <p:sp>
        <p:nvSpPr>
          <p:cNvPr id="40" name="TextBox 29"/>
          <p:cNvSpPr txBox="1">
            <a:spLocks noChangeArrowheads="1"/>
          </p:cNvSpPr>
          <p:nvPr/>
        </p:nvSpPr>
        <p:spPr bwMode="auto">
          <a:xfrm>
            <a:off x="126346" y="6030442"/>
            <a:ext cx="36535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Support payments as needed to Operator to supplement  passenger revenues; Operator reports all O&amp;M costs to Govt./Regulator</a:t>
            </a:r>
            <a:endParaRPr lang="en-GB" sz="900" b="0" kern="0" dirty="0" smtClean="0">
              <a:solidFill>
                <a:schemeClr val="tx2"/>
              </a:solidFill>
              <a:latin typeface="Bodoni MT" panose="02070603080606020203" pitchFamily="18" charset="0"/>
            </a:endParaRPr>
          </a:p>
        </p:txBody>
      </p:sp>
      <p:grpSp>
        <p:nvGrpSpPr>
          <p:cNvPr id="41" name="Group 47"/>
          <p:cNvGrpSpPr>
            <a:grpSpLocks/>
          </p:cNvGrpSpPr>
          <p:nvPr/>
        </p:nvGrpSpPr>
        <p:grpSpPr bwMode="auto">
          <a:xfrm>
            <a:off x="6805521" y="3400800"/>
            <a:ext cx="1350957" cy="1051978"/>
            <a:chOff x="4889971" y="1973460"/>
            <a:chExt cx="1075328" cy="602600"/>
          </a:xfrm>
        </p:grpSpPr>
        <p:sp>
          <p:nvSpPr>
            <p:cNvPr id="42" name="Rectangle 41"/>
            <p:cNvSpPr/>
            <p:nvPr/>
          </p:nvSpPr>
          <p:spPr bwMode="auto">
            <a:xfrm>
              <a:off x="4889971" y="2042660"/>
              <a:ext cx="1075328" cy="533400"/>
            </a:xfrm>
            <a:prstGeom prst="rect">
              <a:avLst/>
            </a:prstGeom>
            <a:ln/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GB" kern="0" dirty="0">
                <a:solidFill>
                  <a:schemeClr val="accent6"/>
                </a:solidFill>
                <a:latin typeface="Bodoni MT" panose="02070603080606020203" pitchFamily="18" charset="0"/>
              </a:endParaRPr>
            </a:p>
          </p:txBody>
        </p:sp>
        <p:sp>
          <p:nvSpPr>
            <p:cNvPr id="43" name="TextBox 49"/>
            <p:cNvSpPr txBox="1">
              <a:spLocks noChangeArrowheads="1"/>
            </p:cNvSpPr>
            <p:nvPr/>
          </p:nvSpPr>
          <p:spPr bwMode="auto">
            <a:xfrm>
              <a:off x="5037743" y="1973460"/>
              <a:ext cx="799000" cy="528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defRPr/>
              </a:pPr>
              <a:endParaRPr lang="en-US" sz="900" kern="0" dirty="0" smtClean="0">
                <a:solidFill>
                  <a:schemeClr val="accent6"/>
                </a:solidFill>
                <a:latin typeface="Bodoni MT" panose="02070603080606020203" pitchFamily="18" charset="0"/>
              </a:endParaRPr>
            </a:p>
            <a:p>
              <a:pPr algn="ctr">
                <a:defRPr/>
              </a:pPr>
              <a:r>
                <a:rPr lang="en-US" sz="900" kern="0" dirty="0" smtClean="0">
                  <a:solidFill>
                    <a:schemeClr val="accent6"/>
                  </a:solidFill>
                  <a:latin typeface="Bodoni MT" panose="02070603080606020203" pitchFamily="18" charset="0"/>
                </a:rPr>
                <a:t>Bus</a:t>
              </a:r>
            </a:p>
            <a:p>
              <a:pPr algn="ctr">
                <a:defRPr/>
              </a:pPr>
              <a:r>
                <a:rPr lang="en-US" sz="900" kern="0" dirty="0" smtClean="0">
                  <a:solidFill>
                    <a:schemeClr val="accent6"/>
                  </a:solidFill>
                  <a:latin typeface="Bodoni MT" panose="02070603080606020203" pitchFamily="18" charset="0"/>
                </a:rPr>
                <a:t>maintenance</a:t>
              </a:r>
            </a:p>
            <a:p>
              <a:pPr algn="ctr">
                <a:defRPr/>
              </a:pPr>
              <a:r>
                <a:rPr lang="en-GB" sz="900" kern="0" dirty="0" smtClean="0">
                  <a:solidFill>
                    <a:schemeClr val="accent6"/>
                  </a:solidFill>
                  <a:latin typeface="Bodoni MT" panose="02070603080606020203" pitchFamily="18" charset="0"/>
                </a:rPr>
                <a:t>carried out</a:t>
              </a:r>
            </a:p>
            <a:p>
              <a:pPr algn="ctr">
                <a:defRPr/>
              </a:pPr>
              <a:r>
                <a:rPr lang="en-GB" sz="900" kern="0" dirty="0" smtClean="0">
                  <a:solidFill>
                    <a:schemeClr val="accent6"/>
                  </a:solidFill>
                  <a:latin typeface="Bodoni MT" panose="02070603080606020203" pitchFamily="18" charset="0"/>
                </a:rPr>
                <a:t> by Operator and </a:t>
              </a:r>
            </a:p>
            <a:p>
              <a:pPr algn="ctr">
                <a:defRPr/>
              </a:pPr>
              <a:r>
                <a:rPr lang="en-GB" sz="900" kern="0" dirty="0" smtClean="0">
                  <a:solidFill>
                    <a:schemeClr val="accent6"/>
                  </a:solidFill>
                  <a:latin typeface="Bodoni MT" panose="02070603080606020203" pitchFamily="18" charset="0"/>
                </a:rPr>
                <a:t>Bus Supplier</a:t>
              </a:r>
            </a:p>
          </p:txBody>
        </p:sp>
      </p:grpSp>
      <p:cxnSp>
        <p:nvCxnSpPr>
          <p:cNvPr id="44" name="Straight Connector 14"/>
          <p:cNvCxnSpPr>
            <a:cxnSpLocks noChangeShapeType="1"/>
          </p:cNvCxnSpPr>
          <p:nvPr/>
        </p:nvCxnSpPr>
        <p:spPr bwMode="auto">
          <a:xfrm>
            <a:off x="7274652" y="4470319"/>
            <a:ext cx="0" cy="1484058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Arrow Connector 28"/>
          <p:cNvCxnSpPr>
            <a:cxnSpLocks noChangeShapeType="1"/>
          </p:cNvCxnSpPr>
          <p:nvPr/>
        </p:nvCxnSpPr>
        <p:spPr bwMode="auto">
          <a:xfrm flipH="1">
            <a:off x="4449862" y="5954377"/>
            <a:ext cx="2824791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59"/>
          <p:cNvSpPr txBox="1">
            <a:spLocks noChangeArrowheads="1"/>
          </p:cNvSpPr>
          <p:nvPr/>
        </p:nvSpPr>
        <p:spPr bwMode="auto">
          <a:xfrm>
            <a:off x="7274652" y="4559371"/>
            <a:ext cx="11521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Routine and Heavy Maintenance</a:t>
            </a:r>
          </a:p>
          <a:p>
            <a:pPr>
              <a:defRPr/>
            </a:pPr>
            <a:endParaRPr lang="en-US" sz="900" b="0" kern="0" dirty="0" smtClean="0">
              <a:solidFill>
                <a:schemeClr val="tx2"/>
              </a:solidFill>
              <a:latin typeface="Bodoni MT" panose="02070603080606020203" pitchFamily="18" charset="0"/>
            </a:endParaRPr>
          </a:p>
        </p:txBody>
      </p:sp>
      <p:cxnSp>
        <p:nvCxnSpPr>
          <p:cNvPr id="49" name="Straight Connector 48"/>
          <p:cNvCxnSpPr>
            <a:endCxn id="29" idx="2"/>
          </p:cNvCxnSpPr>
          <p:nvPr/>
        </p:nvCxnSpPr>
        <p:spPr>
          <a:xfrm flipV="1">
            <a:off x="2271728" y="4488105"/>
            <a:ext cx="551463" cy="58637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4456448" y="4095812"/>
            <a:ext cx="0" cy="83623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endCxn id="8" idx="2"/>
          </p:cNvCxnSpPr>
          <p:nvPr/>
        </p:nvCxnSpPr>
        <p:spPr>
          <a:xfrm rot="5400000" flipH="1" flipV="1">
            <a:off x="2983828" y="3244939"/>
            <a:ext cx="357737" cy="999339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623710" y="1467445"/>
            <a:ext cx="2199120" cy="7386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sz="1400" b="1" dirty="0" smtClean="0">
              <a:solidFill>
                <a:srgbClr val="C00000"/>
              </a:solidFill>
              <a:latin typeface="Bodoni MT" panose="02070603080606020203" pitchFamily="18" charset="0"/>
            </a:endParaRPr>
          </a:p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Bodoni MT" panose="02070603080606020203" pitchFamily="18" charset="0"/>
              </a:rPr>
              <a:t>/and other commercial banks</a:t>
            </a:r>
            <a:endParaRPr lang="en-GB" sz="1400" b="1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5159276" y="5319339"/>
            <a:ext cx="1201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4449862" y="5660334"/>
            <a:ext cx="6586" cy="2940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702293" y="2428424"/>
            <a:ext cx="1224135" cy="41289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chemeClr val="bg1"/>
                </a:solidFill>
                <a:latin typeface="Bodoni MT" panose="02070603080606020203" pitchFamily="18" charset="0"/>
              </a:rPr>
              <a:t>Bus Supplier</a:t>
            </a:r>
            <a:endParaRPr lang="en-GB" sz="1400" b="1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cxnSp>
        <p:nvCxnSpPr>
          <p:cNvPr id="59" name="Elbow Connector 58"/>
          <p:cNvCxnSpPr>
            <a:stCxn id="58" idx="3"/>
          </p:cNvCxnSpPr>
          <p:nvPr/>
        </p:nvCxnSpPr>
        <p:spPr>
          <a:xfrm>
            <a:off x="1926428" y="2634871"/>
            <a:ext cx="1735938" cy="744547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820975" y="2841318"/>
            <a:ext cx="11061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900" dirty="0">
                <a:solidFill>
                  <a:schemeClr val="tx2"/>
                </a:solidFill>
                <a:latin typeface="Bodoni MT" panose="02070603080606020203" pitchFamily="18" charset="0"/>
              </a:rPr>
              <a:t>Bus supply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1926428" y="2094725"/>
            <a:ext cx="1669260" cy="4708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949787" y="1971184"/>
            <a:ext cx="151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90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Payment upon delivery of buses</a:t>
            </a:r>
            <a:endParaRPr lang="en-GB" sz="900" dirty="0">
              <a:solidFill>
                <a:schemeClr val="tx2"/>
              </a:solidFill>
              <a:latin typeface="Bodoni MT" panose="02070603080606020203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688" y="666751"/>
            <a:ext cx="2227142" cy="1074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TextBox 49"/>
          <p:cNvSpPr txBox="1">
            <a:spLocks noChangeArrowheads="1"/>
          </p:cNvSpPr>
          <p:nvPr/>
        </p:nvSpPr>
        <p:spPr bwMode="auto">
          <a:xfrm>
            <a:off x="517804" y="3239424"/>
            <a:ext cx="1565095" cy="523220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Aft>
                <a:spcPts val="300"/>
              </a:spcAft>
              <a:defRPr/>
            </a:pPr>
            <a:r>
              <a:rPr lang="en-US" kern="0" dirty="0" smtClean="0">
                <a:solidFill>
                  <a:schemeClr val="bg1"/>
                </a:solidFill>
                <a:latin typeface="Bodoni MT" panose="02070603080606020203" pitchFamily="18" charset="0"/>
              </a:rPr>
              <a:t>Urban Transport Regulator</a:t>
            </a:r>
          </a:p>
        </p:txBody>
      </p:sp>
      <p:cxnSp>
        <p:nvCxnSpPr>
          <p:cNvPr id="88" name="Straight Connector 14"/>
          <p:cNvCxnSpPr>
            <a:cxnSpLocks noChangeShapeType="1"/>
            <a:stCxn id="38" idx="0"/>
          </p:cNvCxnSpPr>
          <p:nvPr/>
        </p:nvCxnSpPr>
        <p:spPr bwMode="auto">
          <a:xfrm flipH="1" flipV="1">
            <a:off x="1672845" y="3762644"/>
            <a:ext cx="1" cy="1283808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306375" y="4147154"/>
            <a:ext cx="1106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90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Monitors operator compliance with quality and safety standards</a:t>
            </a:r>
            <a:endParaRPr lang="en-GB" sz="900" dirty="0">
              <a:solidFill>
                <a:schemeClr val="tx2"/>
              </a:solidFill>
              <a:latin typeface="Bodoni MT" panose="02070603080606020203" pitchFamily="18" charset="0"/>
            </a:endParaRPr>
          </a:p>
        </p:txBody>
      </p:sp>
      <p:grpSp>
        <p:nvGrpSpPr>
          <p:cNvPr id="103" name="Group 1"/>
          <p:cNvGrpSpPr>
            <a:grpSpLocks/>
          </p:cNvGrpSpPr>
          <p:nvPr/>
        </p:nvGrpSpPr>
        <p:grpSpPr bwMode="auto">
          <a:xfrm>
            <a:off x="7637018" y="5679752"/>
            <a:ext cx="1285098" cy="697985"/>
            <a:chOff x="5675774" y="4759538"/>
            <a:chExt cx="1075543" cy="793648"/>
          </a:xfrm>
        </p:grpSpPr>
        <p:sp>
          <p:nvSpPr>
            <p:cNvPr id="104" name="Rectangle 103"/>
            <p:cNvSpPr/>
            <p:nvPr/>
          </p:nvSpPr>
          <p:spPr bwMode="auto">
            <a:xfrm>
              <a:off x="5675774" y="4759538"/>
              <a:ext cx="1075543" cy="793648"/>
            </a:xfrm>
            <a:prstGeom prst="rect">
              <a:avLst/>
            </a:prstGeom>
            <a:ln/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GB" sz="1400" kern="0" dirty="0">
                <a:solidFill>
                  <a:schemeClr val="accent6"/>
                </a:solidFill>
                <a:latin typeface="Bodoni MT" panose="02070603080606020203" pitchFamily="18" charset="0"/>
              </a:endParaRPr>
            </a:p>
          </p:txBody>
        </p:sp>
        <p:sp>
          <p:nvSpPr>
            <p:cNvPr id="105" name="TextBox 49"/>
            <p:cNvSpPr txBox="1">
              <a:spLocks noChangeArrowheads="1"/>
            </p:cNvSpPr>
            <p:nvPr/>
          </p:nvSpPr>
          <p:spPr bwMode="auto">
            <a:xfrm>
              <a:off x="5799528" y="4875398"/>
              <a:ext cx="828041" cy="349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defRPr/>
              </a:pPr>
              <a:r>
                <a:rPr lang="en-US" kern="0" dirty="0" smtClean="0">
                  <a:solidFill>
                    <a:schemeClr val="accent6"/>
                  </a:solidFill>
                  <a:latin typeface="Bodoni MT" panose="02070603080606020203" pitchFamily="18" charset="0"/>
                </a:rPr>
                <a:t>Passengers</a:t>
              </a:r>
            </a:p>
          </p:txBody>
        </p:sp>
      </p:grpSp>
      <p:cxnSp>
        <p:nvCxnSpPr>
          <p:cNvPr id="106" name="Straight Arrow Connector 28"/>
          <p:cNvCxnSpPr>
            <a:cxnSpLocks noChangeShapeType="1"/>
          </p:cNvCxnSpPr>
          <p:nvPr/>
        </p:nvCxnSpPr>
        <p:spPr bwMode="auto">
          <a:xfrm>
            <a:off x="4111281" y="5667506"/>
            <a:ext cx="0" cy="483777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Straight Connector 106"/>
          <p:cNvCxnSpPr/>
          <p:nvPr/>
        </p:nvCxnSpPr>
        <p:spPr>
          <a:xfrm>
            <a:off x="4111281" y="6151283"/>
            <a:ext cx="35257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59"/>
          <p:cNvSpPr txBox="1">
            <a:spLocks noChangeArrowheads="1"/>
          </p:cNvSpPr>
          <p:nvPr/>
        </p:nvSpPr>
        <p:spPr bwMode="auto">
          <a:xfrm>
            <a:off x="5159276" y="6171049"/>
            <a:ext cx="93268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Fare revenue</a:t>
            </a:r>
          </a:p>
        </p:txBody>
      </p:sp>
      <p:sp>
        <p:nvSpPr>
          <p:cNvPr id="118" name="TextBox 29"/>
          <p:cNvSpPr txBox="1">
            <a:spLocks noChangeArrowheads="1"/>
          </p:cNvSpPr>
          <p:nvPr/>
        </p:nvSpPr>
        <p:spPr bwMode="auto">
          <a:xfrm>
            <a:off x="1412517" y="6480555"/>
            <a:ext cx="65406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*This structure is adapted from  HSBC’s Graham Smith, and other similar structures  found in  Western Europe (e.g., France, UK) and US. </a:t>
            </a:r>
            <a:endParaRPr lang="en-GB" sz="900" b="0" kern="0" dirty="0" smtClean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23" name="TextBox 122"/>
          <p:cNvSpPr txBox="1">
            <a:spLocks noChangeArrowheads="1"/>
          </p:cNvSpPr>
          <p:nvPr/>
        </p:nvSpPr>
        <p:spPr bwMode="auto">
          <a:xfrm>
            <a:off x="2752317" y="3617322"/>
            <a:ext cx="96283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chemeClr val="tx2"/>
                </a:solidFill>
                <a:latin typeface="Bodoni MT" panose="02070603080606020203" pitchFamily="18" charset="0"/>
              </a:rPr>
              <a:t>Owner </a:t>
            </a:r>
            <a:endParaRPr lang="en-GB" sz="900" b="0" kern="0" dirty="0" smtClean="0">
              <a:solidFill>
                <a:schemeClr val="tx2"/>
              </a:solidFill>
              <a:latin typeface="Bodoni MT" panose="02070603080606020203" pitchFamily="18" charset="0"/>
            </a:endParaRPr>
          </a:p>
        </p:txBody>
      </p:sp>
      <p:cxnSp>
        <p:nvCxnSpPr>
          <p:cNvPr id="124" name="Straight Arrow Connector 18"/>
          <p:cNvCxnSpPr>
            <a:cxnSpLocks noChangeShapeType="1"/>
          </p:cNvCxnSpPr>
          <p:nvPr/>
        </p:nvCxnSpPr>
        <p:spPr bwMode="auto">
          <a:xfrm>
            <a:off x="4664014" y="4074571"/>
            <a:ext cx="0" cy="850328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444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proposal</a:t>
            </a:r>
            <a:endParaRPr lang="en-GB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233916" y="1226127"/>
            <a:ext cx="8569842" cy="238125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New Buses could be wholly owned by new Holding Company created by the public sector (e.g., municipality)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New buses should operated by private sector operator(s) to achieve direct efficiency and management focus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Private sector operator to lease buses from new Bus Hold Co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Bus Hold Co is asset holder and takes financing from EBRD (and other banks depending on size and financing sources like Export Credit Agency [ECA] financing)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Bus Hold Co provides buses to operator by virtue of a </a:t>
            </a:r>
            <a:r>
              <a:rPr lang="en-GB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concession contract, and in exchange has ‘first rights’ </a:t>
            </a:r>
            <a:r>
              <a:rPr lang="en-GB" sz="1700" dirty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over a portion of </a:t>
            </a:r>
            <a:r>
              <a:rPr lang="en-GB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operators</a:t>
            </a:r>
            <a:r>
              <a:rPr lang="en-GB" sz="1700" dirty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’ income </a:t>
            </a:r>
            <a:r>
              <a:rPr lang="en-GB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sufficient to make loan repayment to EBRD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Tariffs to be regulated but set to strike optimal balance between maximising ridership and maximising revenues – i.e., a commercial focus coupled with environmental/congestion focus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Operator receives and collects revenues from passengers and any government support payments (subsidies)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Lease payments made to Bus Hold Co quarterly, matching loan repayments to EBRD/banks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Maintenance of buses is joint responsibility of operator and bus supplier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sz="17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Heavy engine maintenance to be done at bus supplier’s facilities</a:t>
            </a:r>
          </a:p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sz="1700" dirty="0">
              <a:solidFill>
                <a:schemeClr val="accent1"/>
              </a:solidFill>
              <a:latin typeface="Bodoni MT" panose="02070603080606020203" pitchFamily="18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9338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94254" y="6561888"/>
            <a:ext cx="360002" cy="378000"/>
          </a:xfrm>
        </p:spPr>
        <p:txBody>
          <a:bodyPr/>
          <a:lstStyle/>
          <a:p>
            <a:fld id="{71F9F866-B438-9445-8D9F-1F8FF6608833}" type="slidenum">
              <a:rPr lang="en-GB" smtClean="0">
                <a:latin typeface="Bodoni MT" panose="02070603080606020203" pitchFamily="18" charset="0"/>
              </a:rPr>
              <a:pPr/>
              <a:t>32</a:t>
            </a:fld>
            <a:endParaRPr lang="en-GB" dirty="0">
              <a:latin typeface="Bodoni MT" panose="02070603080606020203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proposed financing structure: cash waterfall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753860" y="1156643"/>
            <a:ext cx="1649513" cy="57606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Bodoni MT" panose="02070603080606020203" pitchFamily="18" charset="0"/>
              </a:rPr>
              <a:t>Govt Support/Subsidy</a:t>
            </a:r>
            <a:endParaRPr lang="en-GB" sz="1400" dirty="0">
              <a:solidFill>
                <a:prstClr val="white"/>
              </a:solidFill>
              <a:latin typeface="Bodoni MT" panose="02070603080606020203" pitchFamily="18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385471" y="1916832"/>
            <a:ext cx="1919636" cy="43204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Bodoni MT" panose="02070603080606020203" pitchFamily="18" charset="0"/>
              </a:rPr>
              <a:t>Ticketing System Electronic Fare </a:t>
            </a:r>
            <a:r>
              <a:rPr lang="en-GB" sz="1400" dirty="0">
                <a:solidFill>
                  <a:prstClr val="white"/>
                </a:solidFill>
                <a:latin typeface="Bodoni MT" panose="02070603080606020203" pitchFamily="18" charset="0"/>
              </a:rPr>
              <a:t>Box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865740" y="1138713"/>
            <a:ext cx="1224136" cy="57606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prstClr val="white"/>
                </a:solidFill>
                <a:latin typeface="Bodoni MT" panose="02070603080606020203" pitchFamily="18" charset="0"/>
              </a:rPr>
              <a:t>Passenger Fares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4437579" y="1424739"/>
            <a:ext cx="4327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endCxn id="67" idx="1"/>
          </p:cNvCxnSpPr>
          <p:nvPr/>
        </p:nvCxnSpPr>
        <p:spPr>
          <a:xfrm>
            <a:off x="5361684" y="1426745"/>
            <a:ext cx="5040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4870370" y="1424739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5361684" y="1435372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1655568" y="3921980"/>
            <a:ext cx="1224136" cy="5760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Bodoni MT" panose="02070603080606020203" pitchFamily="18" charset="0"/>
              </a:rPr>
              <a:t>Lease 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647117" y="2926728"/>
            <a:ext cx="1224136" cy="5760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Bodoni MT" panose="02070603080606020203" pitchFamily="18" charset="0"/>
              </a:rPr>
              <a:t>All O&amp;M costs</a:t>
            </a:r>
            <a:endParaRPr lang="en-GB" sz="1400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cxnSp>
        <p:nvCxnSpPr>
          <p:cNvPr id="76" name="Straight Connector 75"/>
          <p:cNvCxnSpPr>
            <a:stCxn id="75" idx="2"/>
            <a:endCxn id="72" idx="0"/>
          </p:cNvCxnSpPr>
          <p:nvPr/>
        </p:nvCxnSpPr>
        <p:spPr>
          <a:xfrm>
            <a:off x="2259185" y="3502792"/>
            <a:ext cx="8451" cy="4191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415573" y="5090996"/>
            <a:ext cx="4500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2E27B7"/>
                </a:solidFill>
                <a:latin typeface="Bodoni MT" panose="02070603080606020203" pitchFamily="18" charset="0"/>
              </a:rPr>
              <a:t>4) Any remaining funds (net profit)</a:t>
            </a:r>
            <a:endParaRPr lang="en-GB" b="1" dirty="0">
              <a:solidFill>
                <a:srgbClr val="2E27B7"/>
              </a:solidFill>
              <a:latin typeface="Bodoni MT" panose="02070603080606020203" pitchFamily="18" charset="0"/>
            </a:endParaRPr>
          </a:p>
        </p:txBody>
      </p:sp>
      <p:cxnSp>
        <p:nvCxnSpPr>
          <p:cNvPr id="78" name="Elbow Connector 77"/>
          <p:cNvCxnSpPr/>
          <p:nvPr/>
        </p:nvCxnSpPr>
        <p:spPr>
          <a:xfrm>
            <a:off x="2274940" y="4498044"/>
            <a:ext cx="2038523" cy="293570"/>
          </a:xfrm>
          <a:prstGeom prst="bentConnector3">
            <a:avLst>
              <a:gd name="adj1" fmla="val -357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274940" y="2019290"/>
            <a:ext cx="22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2E27B7"/>
                </a:solidFill>
                <a:latin typeface="Bodoni MT" panose="02070603080606020203" pitchFamily="18" charset="0"/>
              </a:rPr>
              <a:t>1) Contractual o</a:t>
            </a:r>
            <a:r>
              <a:rPr lang="en-GB" sz="1200" b="1" dirty="0" smtClean="0">
                <a:solidFill>
                  <a:srgbClr val="2E27B7"/>
                </a:solidFill>
                <a:latin typeface="Bodoni MT" panose="02070603080606020203" pitchFamily="18" charset="0"/>
              </a:rPr>
              <a:t>bligation to cover loan repayment</a:t>
            </a:r>
            <a:endParaRPr lang="en-GB" sz="1200" b="1" dirty="0">
              <a:solidFill>
                <a:srgbClr val="2E27B7"/>
              </a:solidFill>
              <a:latin typeface="Bodoni MT" panose="02070603080606020203" pitchFamily="18" charset="0"/>
            </a:endParaRPr>
          </a:p>
        </p:txBody>
      </p:sp>
      <p:cxnSp>
        <p:nvCxnSpPr>
          <p:cNvPr id="80" name="Elbow Connector 79"/>
          <p:cNvCxnSpPr>
            <a:stCxn id="66" idx="2"/>
            <a:endCxn id="75" idx="3"/>
          </p:cNvCxnSpPr>
          <p:nvPr/>
        </p:nvCxnSpPr>
        <p:spPr>
          <a:xfrm rot="5400000">
            <a:off x="3675331" y="1544802"/>
            <a:ext cx="865880" cy="247403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714120" y="3098553"/>
            <a:ext cx="3209" cy="293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2801295" y="5499330"/>
            <a:ext cx="4586591" cy="916703"/>
            <a:chOff x="2296706" y="5733256"/>
            <a:chExt cx="4586591" cy="916703"/>
          </a:xfrm>
        </p:grpSpPr>
        <p:sp>
          <p:nvSpPr>
            <p:cNvPr id="83" name="Rectangle 82"/>
            <p:cNvSpPr/>
            <p:nvPr/>
          </p:nvSpPr>
          <p:spPr>
            <a:xfrm>
              <a:off x="2296706" y="6114385"/>
              <a:ext cx="943145" cy="529593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prstClr val="white"/>
                  </a:solidFill>
                  <a:latin typeface="Bodoni MT" panose="02070603080606020203" pitchFamily="18" charset="0"/>
                </a:rPr>
                <a:t>Operator A</a:t>
              </a:r>
            </a:p>
          </p:txBody>
        </p:sp>
        <p:cxnSp>
          <p:nvCxnSpPr>
            <p:cNvPr id="84" name="Straight Connector 83"/>
            <p:cNvCxnSpPr/>
            <p:nvPr/>
          </p:nvCxnSpPr>
          <p:spPr>
            <a:xfrm>
              <a:off x="2768279" y="5733256"/>
              <a:ext cx="38954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>
              <a:endCxn id="83" idx="0"/>
            </p:cNvCxnSpPr>
            <p:nvPr/>
          </p:nvCxnSpPr>
          <p:spPr>
            <a:xfrm>
              <a:off x="2768278" y="5742112"/>
              <a:ext cx="1" cy="3722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endCxn id="89" idx="0"/>
            </p:cNvCxnSpPr>
            <p:nvPr/>
          </p:nvCxnSpPr>
          <p:spPr>
            <a:xfrm>
              <a:off x="3992416" y="5736131"/>
              <a:ext cx="0" cy="3782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88"/>
            <p:cNvSpPr/>
            <p:nvPr/>
          </p:nvSpPr>
          <p:spPr>
            <a:xfrm>
              <a:off x="3520843" y="6114385"/>
              <a:ext cx="943145" cy="529593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prstClr val="white"/>
                  </a:solidFill>
                  <a:latin typeface="Bodoni MT" panose="02070603080606020203" pitchFamily="18" charset="0"/>
                </a:rPr>
                <a:t>Operator </a:t>
              </a:r>
              <a:r>
                <a:rPr lang="en-GB" dirty="0">
                  <a:solidFill>
                    <a:prstClr val="white"/>
                  </a:solidFill>
                  <a:latin typeface="Bodoni MT" panose="02070603080606020203" pitchFamily="18" charset="0"/>
                </a:rPr>
                <a:t> </a:t>
              </a:r>
              <a:r>
                <a:rPr lang="en-GB" dirty="0" smtClean="0">
                  <a:solidFill>
                    <a:prstClr val="white"/>
                  </a:solidFill>
                  <a:latin typeface="Bodoni MT" panose="02070603080606020203" pitchFamily="18" charset="0"/>
                </a:rPr>
                <a:t>B</a:t>
              </a:r>
              <a:endParaRPr lang="en-GB" sz="1200" dirty="0">
                <a:solidFill>
                  <a:prstClr val="white"/>
                </a:solidFill>
                <a:latin typeface="Bodoni MT" panose="02070603080606020203" pitchFamily="18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940152" y="6120366"/>
              <a:ext cx="943145" cy="529593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prstClr val="white"/>
                  </a:solidFill>
                  <a:latin typeface="Bodoni MT" panose="02070603080606020203" pitchFamily="18" charset="0"/>
                </a:rPr>
                <a:t>Operator…</a:t>
              </a:r>
              <a:endParaRPr lang="en-GB" sz="1200" dirty="0">
                <a:solidFill>
                  <a:prstClr val="white"/>
                </a:solidFill>
                <a:latin typeface="Bodoni MT" panose="02070603080606020203" pitchFamily="18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741168" y="6114385"/>
              <a:ext cx="943145" cy="529593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prstClr val="white"/>
                  </a:solidFill>
                  <a:latin typeface="Bodoni MT" panose="02070603080606020203" pitchFamily="18" charset="0"/>
                </a:rPr>
                <a:t>Operator </a:t>
              </a:r>
              <a:r>
                <a:rPr lang="en-GB" dirty="0" smtClean="0">
                  <a:solidFill>
                    <a:prstClr val="white"/>
                  </a:solidFill>
                  <a:latin typeface="Bodoni MT" panose="02070603080606020203" pitchFamily="18" charset="0"/>
                </a:rPr>
                <a:t>...</a:t>
              </a:r>
              <a:endParaRPr lang="en-GB" sz="1200" dirty="0">
                <a:solidFill>
                  <a:prstClr val="white"/>
                </a:solidFill>
                <a:latin typeface="Bodoni MT" panose="02070603080606020203" pitchFamily="18" charset="0"/>
              </a:endParaRPr>
            </a:p>
          </p:txBody>
        </p:sp>
        <p:cxnSp>
          <p:nvCxnSpPr>
            <p:cNvPr id="93" name="Straight Connector 92"/>
            <p:cNvCxnSpPr/>
            <p:nvPr/>
          </p:nvCxnSpPr>
          <p:spPr>
            <a:xfrm>
              <a:off x="5220308" y="5742112"/>
              <a:ext cx="0" cy="3782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6663752" y="5733256"/>
              <a:ext cx="0" cy="3782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Rectangle 95"/>
          <p:cNvSpPr/>
          <p:nvPr/>
        </p:nvSpPr>
        <p:spPr bwMode="auto">
          <a:xfrm>
            <a:off x="17893" y="1124744"/>
            <a:ext cx="2227142" cy="12963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/>
          <a:lstStyle/>
          <a:p>
            <a:pPr>
              <a:defRPr/>
            </a:pPr>
            <a:endParaRPr lang="en-GB" kern="0" dirty="0">
              <a:solidFill>
                <a:srgbClr val="000000"/>
              </a:solidFill>
              <a:latin typeface="Bodoni MT" panose="02070603080606020203" pitchFamily="18" charset="0"/>
            </a:endParaRPr>
          </a:p>
        </p:txBody>
      </p:sp>
      <p:cxnSp>
        <p:nvCxnSpPr>
          <p:cNvPr id="97" name="Straight Connector 14"/>
          <p:cNvCxnSpPr>
            <a:cxnSpLocks noChangeShapeType="1"/>
          </p:cNvCxnSpPr>
          <p:nvPr/>
        </p:nvCxnSpPr>
        <p:spPr bwMode="auto">
          <a:xfrm flipV="1">
            <a:off x="-129746" y="2140097"/>
            <a:ext cx="0" cy="14287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8" name="TextBox 97"/>
          <p:cNvSpPr txBox="1"/>
          <p:nvPr/>
        </p:nvSpPr>
        <p:spPr>
          <a:xfrm>
            <a:off x="45914" y="1649958"/>
            <a:ext cx="2199120" cy="7386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sz="1400" b="1" dirty="0" smtClean="0">
              <a:solidFill>
                <a:schemeClr val="bg1"/>
              </a:solidFill>
              <a:latin typeface="Bodoni MT" panose="02070603080606020203" pitchFamily="18" charset="0"/>
            </a:endParaRPr>
          </a:p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Bodoni MT" panose="02070603080606020203" pitchFamily="18" charset="0"/>
              </a:rPr>
              <a:t>/and other commercial banks</a:t>
            </a:r>
            <a:endParaRPr lang="en-GB" sz="1400" b="1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pic>
        <p:nvPicPr>
          <p:cNvPr id="9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2" y="1124744"/>
            <a:ext cx="2227142" cy="799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0" name="Elbow Connector 99"/>
          <p:cNvCxnSpPr/>
          <p:nvPr/>
        </p:nvCxnSpPr>
        <p:spPr>
          <a:xfrm rot="10800000" flipV="1">
            <a:off x="2246448" y="1935566"/>
            <a:ext cx="2173600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2909408" y="2821554"/>
            <a:ext cx="22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2E27B7"/>
                </a:solidFill>
                <a:latin typeface="Bodoni MT" panose="02070603080606020203" pitchFamily="18" charset="0"/>
              </a:rPr>
              <a:t>2) O&amp;M cost </a:t>
            </a:r>
            <a:endParaRPr lang="en-GB" sz="1200" b="1" dirty="0">
              <a:solidFill>
                <a:srgbClr val="2E27B7"/>
              </a:solidFill>
              <a:latin typeface="Bodoni MT" panose="02070603080606020203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926079" y="3831054"/>
            <a:ext cx="22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2E27B7"/>
                </a:solidFill>
                <a:latin typeface="Bodoni MT" panose="02070603080606020203" pitchFamily="18" charset="0"/>
              </a:rPr>
              <a:t>3) Lease payments</a:t>
            </a:r>
            <a:endParaRPr lang="en-GB" sz="1200" b="1" dirty="0">
              <a:solidFill>
                <a:srgbClr val="2E27B7"/>
              </a:solidFill>
              <a:latin typeface="Bodoni MT" panose="02070603080606020203" pitchFamily="18" charset="0"/>
            </a:endParaRPr>
          </a:p>
        </p:txBody>
      </p:sp>
      <p:grpSp>
        <p:nvGrpSpPr>
          <p:cNvPr id="111" name="Group 19"/>
          <p:cNvGrpSpPr>
            <a:grpSpLocks/>
          </p:cNvGrpSpPr>
          <p:nvPr/>
        </p:nvGrpSpPr>
        <p:grpSpPr bwMode="auto">
          <a:xfrm>
            <a:off x="4316439" y="4166066"/>
            <a:ext cx="1570038" cy="957525"/>
            <a:chOff x="4095750" y="2457450"/>
            <a:chExt cx="1276350" cy="777464"/>
          </a:xfrm>
        </p:grpSpPr>
        <p:sp>
          <p:nvSpPr>
            <p:cNvPr id="112" name="Oval 3"/>
            <p:cNvSpPr>
              <a:spLocks noChangeArrowheads="1"/>
            </p:cNvSpPr>
            <p:nvPr/>
          </p:nvSpPr>
          <p:spPr bwMode="auto">
            <a:xfrm>
              <a:off x="4095750" y="2457450"/>
              <a:ext cx="1276350" cy="777464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GB" kern="0" dirty="0">
                <a:solidFill>
                  <a:schemeClr val="bg1"/>
                </a:solidFill>
                <a:latin typeface="Bodoni MT" panose="02070603080606020203" pitchFamily="18" charset="0"/>
              </a:endParaRPr>
            </a:p>
          </p:txBody>
        </p:sp>
        <p:sp>
          <p:nvSpPr>
            <p:cNvPr id="113" name="TextBox 4"/>
            <p:cNvSpPr txBox="1">
              <a:spLocks noChangeArrowheads="1"/>
            </p:cNvSpPr>
            <p:nvPr/>
          </p:nvSpPr>
          <p:spPr bwMode="auto">
            <a:xfrm>
              <a:off x="4200063" y="2694899"/>
              <a:ext cx="1054508" cy="287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defRPr/>
              </a:pPr>
              <a:r>
                <a:rPr lang="en-US" sz="1700" kern="0" dirty="0" smtClean="0">
                  <a:solidFill>
                    <a:schemeClr val="bg1"/>
                  </a:solidFill>
                  <a:latin typeface="Bodoni MT" panose="02070603080606020203" pitchFamily="18" charset="0"/>
                </a:rPr>
                <a:t>Bus Hold Co</a:t>
              </a:r>
              <a:endParaRPr lang="en-GB" sz="1700" kern="0" dirty="0" smtClean="0">
                <a:solidFill>
                  <a:schemeClr val="bg1"/>
                </a:solidFill>
                <a:latin typeface="Bodoni MT" panose="02070603080606020203" pitchFamily="18" charset="0"/>
              </a:endParaRPr>
            </a:p>
          </p:txBody>
        </p:sp>
      </p:grpSp>
      <p:grpSp>
        <p:nvGrpSpPr>
          <p:cNvPr id="114" name="Group 47"/>
          <p:cNvGrpSpPr>
            <a:grpSpLocks/>
          </p:cNvGrpSpPr>
          <p:nvPr/>
        </p:nvGrpSpPr>
        <p:grpSpPr bwMode="auto">
          <a:xfrm>
            <a:off x="4399718" y="2863841"/>
            <a:ext cx="1483867" cy="696333"/>
            <a:chOff x="5001468" y="1581150"/>
            <a:chExt cx="1181117" cy="533400"/>
          </a:xfrm>
        </p:grpSpPr>
        <p:sp>
          <p:nvSpPr>
            <p:cNvPr id="115" name="Rectangle 114"/>
            <p:cNvSpPr/>
            <p:nvPr/>
          </p:nvSpPr>
          <p:spPr bwMode="auto">
            <a:xfrm>
              <a:off x="5038256" y="1581150"/>
              <a:ext cx="1075328" cy="533400"/>
            </a:xfrm>
            <a:prstGeom prst="rect">
              <a:avLst/>
            </a:prstGeom>
            <a:ln/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GB" sz="1400" kern="0" dirty="0">
                <a:solidFill>
                  <a:schemeClr val="bg1"/>
                </a:solidFill>
                <a:latin typeface="Bodoni MT" panose="02070603080606020203" pitchFamily="18" charset="0"/>
              </a:endParaRPr>
            </a:p>
          </p:txBody>
        </p:sp>
        <p:sp>
          <p:nvSpPr>
            <p:cNvPr id="116" name="TextBox 49"/>
            <p:cNvSpPr txBox="1">
              <a:spLocks noChangeArrowheads="1"/>
            </p:cNvSpPr>
            <p:nvPr/>
          </p:nvSpPr>
          <p:spPr bwMode="auto">
            <a:xfrm>
              <a:off x="5001468" y="1660281"/>
              <a:ext cx="1181117" cy="235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defRPr/>
              </a:pPr>
              <a:r>
                <a:rPr lang="en-US" kern="0" dirty="0" smtClean="0">
                  <a:solidFill>
                    <a:schemeClr val="bg1"/>
                  </a:solidFill>
                  <a:latin typeface="Bodoni MT" panose="02070603080606020203" pitchFamily="18" charset="0"/>
                </a:rPr>
                <a:t>Operator(s)</a:t>
              </a:r>
              <a:endParaRPr lang="en-GB" kern="0" dirty="0" smtClean="0">
                <a:solidFill>
                  <a:schemeClr val="bg1"/>
                </a:solidFill>
                <a:latin typeface="Bodoni MT" panose="02070603080606020203" pitchFamily="18" charset="0"/>
              </a:endParaRPr>
            </a:p>
          </p:txBody>
        </p:sp>
      </p:grpSp>
      <p:cxnSp>
        <p:nvCxnSpPr>
          <p:cNvPr id="117" name="Straight Arrow Connector 116"/>
          <p:cNvCxnSpPr/>
          <p:nvPr/>
        </p:nvCxnSpPr>
        <p:spPr>
          <a:xfrm>
            <a:off x="5080548" y="5151971"/>
            <a:ext cx="0" cy="3562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29"/>
          <p:cNvSpPr txBox="1">
            <a:spLocks noChangeArrowheads="1"/>
          </p:cNvSpPr>
          <p:nvPr/>
        </p:nvSpPr>
        <p:spPr bwMode="auto">
          <a:xfrm>
            <a:off x="1412517" y="6480555"/>
            <a:ext cx="65406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b="0" kern="0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*This structure is adapted from  HSBC’s Graham Smith, and other similar structures  found in  Western Europe (e.g., France, UK) and US. </a:t>
            </a:r>
            <a:endParaRPr lang="en-GB" sz="900" b="0" kern="0" dirty="0" smtClean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33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Key Risks: Initial Assessment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0595" y="1168845"/>
            <a:ext cx="4113814" cy="4054477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FontTx/>
              <a:buNone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ＭＳ Ｐゴシック" charset="0"/>
                <a:cs typeface="Franklin Gothic Book"/>
              </a:defRPr>
            </a:lvl1pPr>
            <a:lvl2pPr marL="179388" marR="0" indent="-1793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539B"/>
              </a:buClr>
              <a:buSzTx/>
              <a:buFont typeface="Arial" charset="0"/>
              <a:buChar char="•"/>
              <a:tabLst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2pPr>
            <a:lvl3pPr marL="36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3pPr>
            <a:lvl4pPr marL="54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‒"/>
              <a:tabLst/>
              <a:defRPr lang="en-US" sz="2000" kern="1200" baseline="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4pPr>
            <a:lvl5pPr marL="205740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1200" kern="1200">
                <a:solidFill>
                  <a:srgbClr val="929395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sz="1800" b="1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This type of structure includes the following risks:</a:t>
            </a: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1) Operational risk for private sector </a:t>
            </a: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2) Regulatory risk for Regulator to ensure that performance standards are complied with</a:t>
            </a: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3) Payment/accounting risk related to accuracy of flow of cash from passengers through operator’s ticketing system</a:t>
            </a: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4) Bus fleet maintenance risk for operator and supplier</a:t>
            </a: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5) Demand risk placed with public sector given regulated tariff and heavy modal competition on streets</a:t>
            </a:r>
            <a:endParaRPr lang="en-GB" sz="1800" dirty="0">
              <a:solidFill>
                <a:schemeClr val="accent1"/>
              </a:solidFill>
              <a:latin typeface="Bodoni MT" panose="02070603080606020203" pitchFamily="18" charset="0"/>
              <a:ea typeface="+mn-ea"/>
            </a:endParaRP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en-GB" sz="1800" dirty="0">
              <a:solidFill>
                <a:schemeClr val="accent1"/>
              </a:solidFill>
              <a:latin typeface="Bodoni MT" panose="02070603080606020203" pitchFamily="18" charset="0"/>
              <a:ea typeface="+mn-ea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25385" y="1204281"/>
            <a:ext cx="4248494" cy="4054477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FontTx/>
              <a:buNone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ＭＳ Ｐゴシック" charset="0"/>
                <a:cs typeface="Franklin Gothic Book"/>
              </a:defRPr>
            </a:lvl1pPr>
            <a:lvl2pPr marL="179388" marR="0" indent="-1793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539B"/>
              </a:buClr>
              <a:buSzTx/>
              <a:buFont typeface="Arial" charset="0"/>
              <a:buChar char="•"/>
              <a:tabLst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2pPr>
            <a:lvl3pPr marL="36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 lang="en-US" sz="2000" kern="120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3pPr>
            <a:lvl4pPr marL="54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‒"/>
              <a:tabLst/>
              <a:defRPr lang="en-US" sz="2000" kern="1200" baseline="0" smtClean="0">
                <a:solidFill>
                  <a:schemeClr val="tx1">
                    <a:lumMod val="50000"/>
                  </a:schemeClr>
                </a:solidFill>
                <a:latin typeface="Franklin Gothic Book"/>
                <a:ea typeface="Franklin Gothic Book"/>
                <a:cs typeface="Franklin Gothic Book"/>
              </a:defRPr>
            </a:lvl4pPr>
            <a:lvl5pPr marL="205740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1200" kern="1200">
                <a:solidFill>
                  <a:srgbClr val="929395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sz="1800" b="1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Mitigants:</a:t>
            </a: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en-GB" sz="1800" dirty="0" smtClean="0">
              <a:solidFill>
                <a:schemeClr val="accent1"/>
              </a:solidFill>
              <a:latin typeface="Bodoni MT" panose="02070603080606020203" pitchFamily="18" charset="0"/>
              <a:ea typeface="+mn-ea"/>
            </a:endParaRP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1) Must select seasoned operator – preferably a mix of international and national operators as consortium/JV</a:t>
            </a: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2) Capacity building of Regulator a must</a:t>
            </a: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3) Preparation/implementation of robust ticketing system a must</a:t>
            </a: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4) Concession contract must include detailed regular inspection’s regime of fleets with real penalties for poor maintenance performance</a:t>
            </a: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solidFill>
                  <a:schemeClr val="accent1"/>
                </a:solidFill>
                <a:latin typeface="Bodoni MT" panose="02070603080606020203" pitchFamily="18" charset="0"/>
                <a:ea typeface="+mn-ea"/>
              </a:rPr>
              <a:t>5) Acceptable risk allocation as operator will have incentive to maximise operational cost efficiency  with prospect of retaining any net profits</a:t>
            </a:r>
            <a:endParaRPr lang="en-GB" sz="1800" dirty="0">
              <a:solidFill>
                <a:schemeClr val="accent1"/>
              </a:solidFill>
              <a:latin typeface="Bodoni MT" panose="02070603080606020203" pitchFamily="18" charset="0"/>
              <a:ea typeface="+mn-ea"/>
            </a:endParaRPr>
          </a:p>
          <a:p>
            <a:pPr marL="522288" lvl="1" indent="-342900" eaLnBrk="1" fontAlgn="auto" hangingPunct="1"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en-GB" sz="1800" dirty="0">
              <a:solidFill>
                <a:schemeClr val="accent1"/>
              </a:solidFill>
              <a:latin typeface="Bodoni MT" panose="02070603080606020203" pitchFamily="18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3814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 smtClean="0"/>
              <a:t>Thank You</a:t>
            </a:r>
            <a:endParaRPr lang="en-GB" sz="6000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09575" y="1300163"/>
            <a:ext cx="3730625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50000"/>
              </a:spcAft>
              <a:buClrTx/>
              <a:buFontTx/>
              <a:buNone/>
            </a:pPr>
            <a:r>
              <a:rPr lang="fr-FR" altLang="en-US" sz="20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Ian Jennings</a:t>
            </a:r>
          </a:p>
          <a:p>
            <a:pPr eaLnBrk="1" hangingPunct="1">
              <a:spcBef>
                <a:spcPct val="20000"/>
              </a:spcBef>
              <a:spcAft>
                <a:spcPct val="50000"/>
              </a:spcAft>
              <a:buClrTx/>
              <a:buFontTx/>
              <a:buNone/>
            </a:pPr>
            <a:r>
              <a:rPr lang="fr-FR" altLang="en-US" sz="20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Senior </a:t>
            </a:r>
            <a:r>
              <a:rPr lang="fr-FR" altLang="en-US" sz="2000" dirty="0" err="1" smtClean="0">
                <a:solidFill>
                  <a:schemeClr val="accent1"/>
                </a:solidFill>
                <a:latin typeface="Bodoni MT" panose="02070603080606020203" pitchFamily="18" charset="0"/>
              </a:rPr>
              <a:t>Specialist</a:t>
            </a:r>
            <a:r>
              <a:rPr lang="fr-FR" altLang="en-US" sz="20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, </a:t>
            </a:r>
            <a:r>
              <a:rPr lang="fr-FR" altLang="en-US" sz="2000" dirty="0" err="1" smtClean="0">
                <a:solidFill>
                  <a:schemeClr val="accent1"/>
                </a:solidFill>
                <a:latin typeface="Bodoni MT" panose="02070603080606020203" pitchFamily="18" charset="0"/>
              </a:rPr>
              <a:t>Urban</a:t>
            </a:r>
            <a:r>
              <a:rPr lang="fr-FR" altLang="en-US" sz="20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 Transport</a:t>
            </a:r>
          </a:p>
          <a:p>
            <a:pPr eaLnBrk="1" hangingPunct="1">
              <a:spcBef>
                <a:spcPct val="20000"/>
              </a:spcBef>
              <a:spcAft>
                <a:spcPct val="50000"/>
              </a:spcAft>
              <a:buClrTx/>
              <a:buFontTx/>
              <a:buNone/>
            </a:pPr>
            <a:r>
              <a:rPr lang="fr-FR" altLang="en-US" sz="20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Tel: +44 20 7338 8517</a:t>
            </a:r>
            <a:endParaRPr lang="fr-FR" altLang="en-US" sz="2000" dirty="0">
              <a:solidFill>
                <a:schemeClr val="accent1"/>
              </a:solidFill>
              <a:latin typeface="Bodoni MT" panose="02070603080606020203" pitchFamily="18" charset="0"/>
            </a:endParaRPr>
          </a:p>
          <a:p>
            <a:pPr eaLnBrk="1" hangingPunct="1">
              <a:spcBef>
                <a:spcPct val="20000"/>
              </a:spcBef>
              <a:spcAft>
                <a:spcPct val="50000"/>
              </a:spcAft>
              <a:buClrTx/>
              <a:buFontTx/>
              <a:buNone/>
            </a:pPr>
            <a:r>
              <a:rPr lang="fr-FR" altLang="en-US" sz="20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Email: </a:t>
            </a:r>
            <a:r>
              <a:rPr lang="fr-FR" altLang="en-US" sz="2000" dirty="0" smtClean="0">
                <a:solidFill>
                  <a:schemeClr val="accent1"/>
                </a:solidFill>
                <a:latin typeface="Bodoni MT" panose="02070603080606020203" pitchFamily="18" charset="0"/>
                <a:hlinkClick r:id="rId3"/>
              </a:rPr>
              <a:t>jenningi@ebrd.com</a:t>
            </a:r>
            <a:endParaRPr lang="fr-FR" altLang="en-US" sz="2000" dirty="0" smtClean="0">
              <a:solidFill>
                <a:schemeClr val="accent1"/>
              </a:solidFill>
              <a:latin typeface="Bodoni MT" panose="02070603080606020203" pitchFamily="18" charset="0"/>
            </a:endParaRPr>
          </a:p>
          <a:p>
            <a:pPr eaLnBrk="1" hangingPunct="1">
              <a:spcBef>
                <a:spcPct val="20000"/>
              </a:spcBef>
              <a:spcAft>
                <a:spcPct val="50000"/>
              </a:spcAft>
              <a:buClrTx/>
              <a:buFontTx/>
              <a:buNone/>
            </a:pPr>
            <a:endParaRPr lang="fr-FR" altLang="en-US" sz="2000" dirty="0" smtClean="0">
              <a:solidFill>
                <a:schemeClr val="accent1"/>
              </a:solidFill>
              <a:latin typeface="Bodoni MT" panose="02070603080606020203" pitchFamily="18" charset="0"/>
            </a:endParaRPr>
          </a:p>
          <a:p>
            <a:pPr eaLnBrk="1" hangingPunct="1">
              <a:spcBef>
                <a:spcPct val="20000"/>
              </a:spcBef>
              <a:spcAft>
                <a:spcPct val="50000"/>
              </a:spcAft>
              <a:buClrTx/>
              <a:buFontTx/>
              <a:buNone/>
            </a:pPr>
            <a:r>
              <a:rPr lang="fr-FR" altLang="en-US" sz="20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Matthew </a:t>
            </a:r>
            <a:r>
              <a:rPr lang="fr-FR" altLang="en-US" sz="2000" dirty="0">
                <a:solidFill>
                  <a:schemeClr val="accent1"/>
                </a:solidFill>
                <a:latin typeface="Bodoni MT" panose="02070603080606020203" pitchFamily="18" charset="0"/>
              </a:rPr>
              <a:t>Jordan-Tank</a:t>
            </a:r>
          </a:p>
          <a:p>
            <a:pPr eaLnBrk="1" hangingPunct="1">
              <a:spcBef>
                <a:spcPct val="20000"/>
              </a:spcBef>
              <a:spcAft>
                <a:spcPct val="50000"/>
              </a:spcAft>
              <a:buClrTx/>
              <a:buFontTx/>
              <a:buNone/>
            </a:pPr>
            <a:r>
              <a:rPr lang="fr-FR" altLang="en-US" sz="2000" dirty="0">
                <a:solidFill>
                  <a:schemeClr val="accent1"/>
                </a:solidFill>
                <a:latin typeface="Bodoni MT" panose="02070603080606020203" pitchFamily="18" charset="0"/>
              </a:rPr>
              <a:t>Head of Infrastructure </a:t>
            </a:r>
            <a:r>
              <a:rPr lang="fr-FR" altLang="en-US" sz="20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Policy</a:t>
            </a:r>
            <a:endParaRPr lang="fr-FR" altLang="en-US" sz="2000" dirty="0">
              <a:solidFill>
                <a:schemeClr val="accent1"/>
              </a:solidFill>
              <a:latin typeface="Bodoni MT" panose="02070603080606020203" pitchFamily="18" charset="0"/>
            </a:endParaRPr>
          </a:p>
          <a:p>
            <a:pPr eaLnBrk="1" hangingPunct="1">
              <a:spcBef>
                <a:spcPct val="20000"/>
              </a:spcBef>
              <a:spcAft>
                <a:spcPct val="50000"/>
              </a:spcAft>
              <a:buClrTx/>
              <a:buFontTx/>
              <a:buNone/>
            </a:pPr>
            <a:r>
              <a:rPr lang="fr-FR" altLang="en-US" sz="20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email</a:t>
            </a:r>
            <a:r>
              <a:rPr lang="fr-FR" altLang="en-US" sz="2000" dirty="0">
                <a:solidFill>
                  <a:schemeClr val="accent1"/>
                </a:solidFill>
                <a:latin typeface="Bodoni MT" panose="02070603080606020203" pitchFamily="18" charset="0"/>
              </a:rPr>
              <a:t>: </a:t>
            </a:r>
            <a:r>
              <a:rPr lang="fr-FR" altLang="en-US" sz="2000" u="sng" dirty="0">
                <a:solidFill>
                  <a:schemeClr val="accent1"/>
                </a:solidFill>
                <a:latin typeface="Bodoni MT" panose="02070603080606020203" pitchFamily="18" charset="0"/>
              </a:rPr>
              <a:t>jordantm</a:t>
            </a:r>
            <a:r>
              <a:rPr lang="fr-FR" altLang="en-US" sz="2000" u="sng" dirty="0">
                <a:solidFill>
                  <a:schemeClr val="accent1"/>
                </a:solidFill>
                <a:latin typeface="Bodoni MT" panose="02070603080606020203" pitchFamily="18" charset="0"/>
                <a:hlinkClick r:id="rId4"/>
              </a:rPr>
              <a:t>@ebrd.com</a:t>
            </a:r>
            <a:endParaRPr lang="fr-FR" altLang="en-US" sz="2000" u="sng" dirty="0">
              <a:solidFill>
                <a:schemeClr val="accent1"/>
              </a:solidFill>
              <a:latin typeface="Bodoni MT" panose="02070603080606020203" pitchFamily="18" charset="0"/>
            </a:endParaRPr>
          </a:p>
          <a:p>
            <a:pPr eaLnBrk="1" hangingPunct="1">
              <a:spcBef>
                <a:spcPct val="20000"/>
              </a:spcBef>
              <a:spcAft>
                <a:spcPct val="50000"/>
              </a:spcAft>
              <a:buClrTx/>
              <a:buFontTx/>
              <a:buNone/>
            </a:pPr>
            <a:endParaRPr lang="fr-FR" altLang="en-US" sz="2000" dirty="0">
              <a:solidFill>
                <a:schemeClr val="accent1"/>
              </a:solidFill>
              <a:latin typeface="Bodoni MT" panose="02070603080606020203" pitchFamily="18" charset="0"/>
            </a:endParaRPr>
          </a:p>
          <a:p>
            <a:pPr eaLnBrk="1" hangingPunct="1">
              <a:spcBef>
                <a:spcPct val="20000"/>
              </a:spcBef>
              <a:spcAft>
                <a:spcPct val="50000"/>
              </a:spcAft>
              <a:buClrTx/>
              <a:buFontTx/>
              <a:buNone/>
            </a:pPr>
            <a:endParaRPr lang="fr-FR" altLang="en-US" sz="2000" dirty="0">
              <a:solidFill>
                <a:schemeClr val="accent1"/>
              </a:solidFill>
              <a:latin typeface="Bodoni MT" panose="02070603080606020203" pitchFamily="18" charset="0"/>
            </a:endParaRPr>
          </a:p>
          <a:p>
            <a:pPr eaLnBrk="1" hangingPunct="1">
              <a:spcBef>
                <a:spcPct val="20000"/>
              </a:spcBef>
              <a:spcAft>
                <a:spcPct val="50000"/>
              </a:spcAft>
              <a:buClrTx/>
              <a:buFontTx/>
              <a:buNone/>
            </a:pPr>
            <a:endParaRPr lang="fr-FR" altLang="en-US" sz="2000" dirty="0">
              <a:solidFill>
                <a:schemeClr val="accent1"/>
              </a:solidFill>
              <a:latin typeface="Bodoni MT" panose="02070603080606020203" pitchFamily="18" charset="0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25" y="1300163"/>
            <a:ext cx="4770438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409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487" y="-1"/>
            <a:ext cx="6131152" cy="1080000"/>
          </a:xfrm>
        </p:spPr>
        <p:txBody>
          <a:bodyPr>
            <a:normAutofit/>
          </a:bodyPr>
          <a:lstStyle/>
          <a:p>
            <a:r>
              <a:rPr lang="en-US" dirty="0"/>
              <a:t>EBRD’s objectives achieved through </a:t>
            </a:r>
            <a:br>
              <a:rPr lang="en-US" dirty="0"/>
            </a:br>
            <a:r>
              <a:rPr lang="en-US" dirty="0"/>
              <a:t>financing the private sector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4815ECD-0D2A-4942-A2BB-9C0FFC9E6DD9}" type="datetime3">
              <a:rPr lang="en-GB" smtClean="0"/>
              <a:pPr/>
              <a:t>26 May, 2015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4</a:t>
            </a:fld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-903288" y="0"/>
            <a:ext cx="9902857" cy="7638450"/>
            <a:chOff x="-903288" y="0"/>
            <a:chExt cx="9902857" cy="7638450"/>
          </a:xfrm>
        </p:grpSpPr>
        <p:cxnSp>
          <p:nvCxnSpPr>
            <p:cNvPr id="13" name="Straight Connector 12"/>
            <p:cNvCxnSpPr/>
            <p:nvPr userDrawn="1"/>
          </p:nvCxnSpPr>
          <p:spPr bwMode="auto">
            <a:xfrm>
              <a:off x="-903288" y="0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auto">
            <a:xfrm>
              <a:off x="-903288" y="360363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 bwMode="auto">
            <a:xfrm>
              <a:off x="-903288" y="719138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 bwMode="auto">
            <a:xfrm>
              <a:off x="-903288" y="1079500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auto">
            <a:xfrm>
              <a:off x="-903288" y="1439863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auto">
            <a:xfrm>
              <a:off x="-903288" y="1800225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 bwMode="auto">
            <a:xfrm>
              <a:off x="-903288" y="2160588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 bwMode="auto">
            <a:xfrm>
              <a:off x="-903288" y="2520950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 bwMode="auto">
            <a:xfrm>
              <a:off x="-903288" y="2879725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 bwMode="auto">
            <a:xfrm>
              <a:off x="-903288" y="3240088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 bwMode="auto">
            <a:xfrm>
              <a:off x="-903288" y="3600450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 bwMode="auto">
            <a:xfrm>
              <a:off x="-903288" y="3960813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 bwMode="auto">
            <a:xfrm>
              <a:off x="-903288" y="4319588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 bwMode="auto">
            <a:xfrm>
              <a:off x="-903288" y="4679950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 bwMode="auto">
            <a:xfrm>
              <a:off x="-903288" y="5040313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 bwMode="auto">
            <a:xfrm rot="5400000">
              <a:off x="4679155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 bwMode="auto">
            <a:xfrm rot="5400000">
              <a:off x="4318792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auto">
            <a:xfrm rot="5400000">
              <a:off x="3960017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 bwMode="auto">
            <a:xfrm rot="5400000">
              <a:off x="3598067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 bwMode="auto">
            <a:xfrm rot="5400000">
              <a:off x="3239292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 bwMode="auto">
            <a:xfrm rot="5400000">
              <a:off x="2878930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auto">
            <a:xfrm rot="5400000">
              <a:off x="2518567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auto">
            <a:xfrm rot="5400000">
              <a:off x="2158205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 bwMode="auto">
            <a:xfrm rot="5400000">
              <a:off x="1799430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auto">
            <a:xfrm rot="5400000">
              <a:off x="1439067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auto">
            <a:xfrm rot="5400000">
              <a:off x="1078705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auto">
            <a:xfrm rot="5400000">
              <a:off x="718342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auto">
            <a:xfrm rot="5400000">
              <a:off x="359567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 bwMode="auto">
            <a:xfrm rot="5400000">
              <a:off x="-795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 bwMode="auto">
            <a:xfrm rot="5400000">
              <a:off x="-361158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auto">
            <a:xfrm rot="5400000">
              <a:off x="6839742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 bwMode="auto">
            <a:xfrm rot="5400000">
              <a:off x="6479380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 bwMode="auto">
            <a:xfrm rot="5400000">
              <a:off x="6119017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 bwMode="auto">
            <a:xfrm rot="5400000">
              <a:off x="5758655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 bwMode="auto">
            <a:xfrm rot="5400000">
              <a:off x="5398292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 bwMode="auto">
            <a:xfrm rot="5400000">
              <a:off x="5039517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 bwMode="auto">
            <a:xfrm rot="5400000">
              <a:off x="4679155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 bwMode="auto">
            <a:xfrm rot="5400000">
              <a:off x="7200105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 bwMode="auto">
            <a:xfrm rot="5400000">
              <a:off x="7560467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 bwMode="auto">
            <a:xfrm rot="5400000">
              <a:off x="7920000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 bwMode="auto">
            <a:xfrm rot="5400000">
              <a:off x="8280000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 bwMode="auto">
            <a:xfrm rot="5400000">
              <a:off x="8640000" y="7278882"/>
              <a:ext cx="719137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 bwMode="auto">
            <a:xfrm>
              <a:off x="-903288" y="5400000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 bwMode="auto">
            <a:xfrm>
              <a:off x="-903288" y="5760000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 userDrawn="1"/>
          </p:nvCxnSpPr>
          <p:spPr bwMode="auto">
            <a:xfrm>
              <a:off x="-903288" y="6120000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 userDrawn="1"/>
          </p:nvCxnSpPr>
          <p:spPr bwMode="auto">
            <a:xfrm>
              <a:off x="-903288" y="6480000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 bwMode="auto">
            <a:xfrm>
              <a:off x="-903288" y="6840000"/>
              <a:ext cx="719138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 Box 9"/>
          <p:cNvSpPr txBox="1">
            <a:spLocks noChangeArrowheads="1"/>
          </p:cNvSpPr>
          <p:nvPr/>
        </p:nvSpPr>
        <p:spPr bwMode="auto">
          <a:xfrm>
            <a:off x="6118223" y="2149512"/>
            <a:ext cx="8315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bg1"/>
                </a:solidFill>
                <a:latin typeface="Arial" charset="0"/>
                <a:ea typeface="Geneva" charset="0"/>
                <a:cs typeface="Arial" charset="0"/>
              </a:defRPr>
            </a:lvl1pPr>
            <a:lvl2pPr marL="742950" indent="-285750" eaLnBrk="0" hangingPunct="0">
              <a:defRPr sz="8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8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8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8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50000"/>
              </a:spcAft>
              <a:defRPr sz="8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50000"/>
              </a:spcAft>
              <a:defRPr sz="8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50000"/>
              </a:spcAft>
              <a:defRPr sz="8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50000"/>
              </a:spcAft>
              <a:defRPr sz="8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Aft>
                <a:spcPct val="0"/>
              </a:spcAft>
            </a:pPr>
            <a:r>
              <a:rPr lang="en-GB" sz="1000" dirty="0">
                <a:solidFill>
                  <a:schemeClr val="tx1"/>
                </a:solidFill>
                <a:latin typeface="FranklinGothicbook"/>
                <a:cs typeface="FranklinGothicbook"/>
              </a:rPr>
              <a:t>€ billion</a:t>
            </a:r>
          </a:p>
        </p:txBody>
      </p:sp>
      <p:sp>
        <p:nvSpPr>
          <p:cNvPr id="62" name="Text Placeholder 13"/>
          <p:cNvSpPr txBox="1">
            <a:spLocks/>
          </p:cNvSpPr>
          <p:nvPr/>
        </p:nvSpPr>
        <p:spPr>
          <a:xfrm>
            <a:off x="358773" y="1700587"/>
            <a:ext cx="4132567" cy="47628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FontTx/>
              <a:buNone/>
              <a:defRPr lang="en-US" sz="2000" kern="1200" smtClean="0">
                <a:solidFill>
                  <a:srgbClr val="58595B"/>
                </a:solidFill>
                <a:latin typeface="Franklin Gothic Book"/>
                <a:ea typeface="ＭＳ Ｐゴシック" charset="0"/>
                <a:cs typeface="Franklin Gothic Book"/>
              </a:defRPr>
            </a:lvl1pPr>
            <a:lvl2pPr marL="179388" marR="0" indent="-1793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539B"/>
              </a:buClr>
              <a:buSzTx/>
              <a:buFont typeface="Arial" charset="0"/>
              <a:buChar char="•"/>
              <a:tabLst/>
              <a:defRPr lang="en-US" sz="2000" kern="120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2pPr>
            <a:lvl3pPr marL="36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 lang="en-US" sz="2000" kern="120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3pPr>
            <a:lvl4pPr marL="540000" marR="0" indent="-1800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‒"/>
              <a:tabLst/>
              <a:defRPr lang="en-US" sz="2000" kern="1200" baseline="0" smtClean="0">
                <a:solidFill>
                  <a:srgbClr val="58595B"/>
                </a:solidFill>
                <a:latin typeface="Franklin Gothic Book"/>
                <a:ea typeface="Franklin Gothic Book"/>
                <a:cs typeface="Franklin Gothic Book"/>
              </a:defRPr>
            </a:lvl4pPr>
            <a:lvl5pPr marL="205740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1200" kern="1200">
                <a:solidFill>
                  <a:srgbClr val="929395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AAA/</a:t>
            </a:r>
            <a:r>
              <a:rPr lang="en-GB" sz="1400" dirty="0" err="1" smtClean="0"/>
              <a:t>Aaa</a:t>
            </a:r>
            <a:r>
              <a:rPr lang="en-GB" sz="1400" dirty="0" smtClean="0"/>
              <a:t> rated multilateral development bank, promotes transition to market economies in 35 countries from central Europe to central Asia and the Southern and Eastern Mediterranean – SEMED region)</a:t>
            </a:r>
          </a:p>
          <a:p>
            <a:r>
              <a:rPr lang="en-GB" sz="1400" dirty="0" smtClean="0"/>
              <a:t>In 2014, the EBRD welcomed Cyprus and Libya as a recipient country and member respectively.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Owned by 65* countries and two</a:t>
            </a:r>
            <a:br>
              <a:rPr lang="en-GB" sz="1400" dirty="0" smtClean="0"/>
            </a:br>
            <a:r>
              <a:rPr lang="en-GB" sz="1400" dirty="0" smtClean="0"/>
              <a:t>inter-governmental institutions.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Capital base of €30 billion.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Invested over €95 billion in more than </a:t>
            </a:r>
            <a:br>
              <a:rPr lang="en-GB" sz="1400" dirty="0" smtClean="0"/>
            </a:br>
            <a:r>
              <a:rPr lang="en-GB" sz="1400" dirty="0" smtClean="0"/>
              <a:t>4000 projects since 1991</a:t>
            </a:r>
          </a:p>
          <a:p>
            <a:r>
              <a:rPr lang="en-US" sz="1400" dirty="0"/>
              <a:t>Results in </a:t>
            </a:r>
            <a:r>
              <a:rPr lang="en-US" sz="1400" dirty="0" smtClean="0"/>
              <a:t>2014:</a:t>
            </a:r>
            <a:endParaRPr lang="en-US" sz="1400" dirty="0"/>
          </a:p>
          <a:p>
            <a:pPr lvl="1"/>
            <a:r>
              <a:rPr lang="en-US" sz="1400" dirty="0"/>
              <a:t>€</a:t>
            </a:r>
            <a:r>
              <a:rPr lang="en-US" sz="1400" dirty="0" smtClean="0"/>
              <a:t>8.85 </a:t>
            </a:r>
            <a:r>
              <a:rPr lang="en-US" sz="1400" dirty="0"/>
              <a:t>billion invested in </a:t>
            </a:r>
            <a:r>
              <a:rPr lang="en-US" sz="1400" dirty="0" smtClean="0"/>
              <a:t>377 </a:t>
            </a:r>
            <a:r>
              <a:rPr lang="en-US" sz="1400" dirty="0"/>
              <a:t>projects</a:t>
            </a:r>
          </a:p>
          <a:p>
            <a:pPr lvl="1"/>
            <a:r>
              <a:rPr lang="en-US" sz="1400" dirty="0"/>
              <a:t>Private sector accounted for </a:t>
            </a:r>
            <a:r>
              <a:rPr lang="en-US" sz="1400" dirty="0" smtClean="0"/>
              <a:t>70% </a:t>
            </a:r>
            <a:r>
              <a:rPr lang="en-US" sz="1400" dirty="0"/>
              <a:t>share </a:t>
            </a:r>
            <a:endParaRPr lang="en-GB" sz="1400" dirty="0"/>
          </a:p>
          <a:p>
            <a:r>
              <a:rPr lang="en-GB" sz="800" dirty="0" smtClean="0"/>
              <a:t>*Libya is yet to become a fully ratified member of the EBRD</a:t>
            </a:r>
            <a:endParaRPr lang="en-GB" sz="1400" dirty="0"/>
          </a:p>
          <a:p>
            <a:endParaRPr lang="en-GB" sz="1400" dirty="0"/>
          </a:p>
        </p:txBody>
      </p:sp>
      <p:sp>
        <p:nvSpPr>
          <p:cNvPr id="63" name="Text Placeholder 66"/>
          <p:cNvSpPr>
            <a:spLocks noGrp="1"/>
          </p:cNvSpPr>
          <p:nvPr>
            <p:ph type="body" sz="quarter" idx="4294967295"/>
          </p:nvPr>
        </p:nvSpPr>
        <p:spPr>
          <a:xfrm>
            <a:off x="5123619" y="1800224"/>
            <a:ext cx="3155950" cy="34928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Cumulative business volume of €95bn</a:t>
            </a:r>
            <a:endParaRPr lang="en-US" dirty="0"/>
          </a:p>
        </p:txBody>
      </p:sp>
      <p:graphicFrame>
        <p:nvGraphicFramePr>
          <p:cNvPr id="65" name="Content Placeholder 4"/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235108287"/>
              </p:ext>
            </p:extLst>
          </p:nvPr>
        </p:nvGraphicFramePr>
        <p:xfrm>
          <a:off x="4714680" y="2272622"/>
          <a:ext cx="3780734" cy="4209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6057" y="6266996"/>
            <a:ext cx="2158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58595B"/>
                </a:solidFill>
                <a:latin typeface="Franklin Gothic Book"/>
                <a:cs typeface="Franklin Gothic Book"/>
              </a:rPr>
              <a:t>Note:  Unaudited as at 31 December 2014</a:t>
            </a:r>
          </a:p>
        </p:txBody>
      </p:sp>
    </p:spTree>
    <p:extLst>
      <p:ext uri="{BB962C8B-B14F-4D97-AF65-F5344CB8AC3E}">
        <p14:creationId xmlns:p14="http://schemas.microsoft.com/office/powerpoint/2010/main" val="165033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3" y="1676097"/>
            <a:ext cx="7805738" cy="388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2380" y="1162406"/>
            <a:ext cx="7873223" cy="4144962"/>
          </a:xfrm>
        </p:spPr>
        <p:txBody>
          <a:bodyPr tIns="46038" bIns="46038"/>
          <a:lstStyle/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defRPr/>
            </a:pPr>
            <a:endParaRPr lang="en-GB" sz="1800" dirty="0" smtClean="0">
              <a:solidFill>
                <a:schemeClr val="tx1"/>
              </a:solidFill>
            </a:endParaRPr>
          </a:p>
          <a:p>
            <a:pPr marL="534988" indent="-360363"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>
                <a:solidFill>
                  <a:srgbClr val="414141"/>
                </a:solidFill>
                <a:latin typeface="Franklin Gothic Book" panose="020B0503020102020204" pitchFamily="34" charset="0"/>
              </a:rPr>
              <a:t>Structuring the financing of municipal infrastructure, equipment and services to improve service levels</a:t>
            </a:r>
          </a:p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>
                <a:solidFill>
                  <a:srgbClr val="414141"/>
                </a:solidFill>
                <a:latin typeface="Franklin Gothic Book" panose="020B0503020102020204" pitchFamily="34" charset="0"/>
              </a:rPr>
              <a:t>Promote commercialisation and corporatisation of services</a:t>
            </a:r>
          </a:p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>
                <a:solidFill>
                  <a:srgbClr val="414141"/>
                </a:solidFill>
                <a:latin typeface="Franklin Gothic Book" panose="020B0503020102020204" pitchFamily="34" charset="0"/>
              </a:rPr>
              <a:t>Development of regulatory structures</a:t>
            </a:r>
          </a:p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>
                <a:solidFill>
                  <a:srgbClr val="414141"/>
                </a:solidFill>
                <a:latin typeface="Franklin Gothic Book" panose="020B0503020102020204" pitchFamily="34" charset="0"/>
              </a:rPr>
              <a:t>Promotion of private sector involvement, where appropriate</a:t>
            </a:r>
          </a:p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>
                <a:solidFill>
                  <a:srgbClr val="414141"/>
                </a:solidFill>
                <a:latin typeface="Franklin Gothic Book" panose="020B0503020102020204" pitchFamily="34" charset="0"/>
              </a:rPr>
              <a:t>Environmental, social, health and safety improvement</a:t>
            </a:r>
          </a:p>
          <a:p>
            <a:pPr marL="534988" indent="-360363">
              <a:lnSpc>
                <a:spcPct val="80000"/>
              </a:lnSpc>
              <a:spcBef>
                <a:spcPct val="75000"/>
              </a:spcBef>
              <a:buClr>
                <a:srgbClr val="000099"/>
              </a:buClr>
              <a:buFontTx/>
              <a:buChar char="•"/>
              <a:defRPr/>
            </a:pPr>
            <a:r>
              <a:rPr lang="en-GB" sz="1800" dirty="0">
                <a:solidFill>
                  <a:srgbClr val="414141"/>
                </a:solidFill>
                <a:latin typeface="Franklin Gothic Book" panose="020B0503020102020204" pitchFamily="34" charset="0"/>
              </a:rPr>
              <a:t>Facilitate donor grant and commercial loan co-financing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12380" y="288146"/>
            <a:ext cx="7564438" cy="539750"/>
          </a:xfrm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/>
              <a:t>EBRD’s role in the municipal sector</a:t>
            </a:r>
          </a:p>
        </p:txBody>
      </p:sp>
      <p:sp>
        <p:nvSpPr>
          <p:cNvPr id="445445" name="Text Box 5"/>
          <p:cNvSpPr txBox="1">
            <a:spLocks noChangeArrowheads="1"/>
          </p:cNvSpPr>
          <p:nvPr/>
        </p:nvSpPr>
        <p:spPr bwMode="auto">
          <a:xfrm>
            <a:off x="646921" y="5715437"/>
            <a:ext cx="7972425" cy="408623"/>
          </a:xfrm>
          <a:prstGeom prst="roundRect">
            <a:avLst/>
          </a:prstGeom>
          <a:solidFill>
            <a:schemeClr val="accent1"/>
          </a:solidFill>
          <a:ln w="139700" cmpd="thickThin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GB" sz="18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EBRD helps local authorities meet their infrastructure needs</a:t>
            </a:r>
            <a:endParaRPr lang="en-GB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ranklin Gothic Book" panose="020B0503020102020204" pitchFamily="34" charset="0"/>
            </a:endParaRP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719136" y="6563888"/>
            <a:ext cx="1871664" cy="378000"/>
          </a:xfrm>
          <a:prstGeom prst="rect">
            <a:avLst/>
          </a:prstGeom>
        </p:spPr>
        <p:txBody>
          <a:bodyPr/>
          <a:lstStyle/>
          <a:p>
            <a:fld id="{B6178F0A-3EE0-4B48-8395-CF38F4590226}" type="datetime3">
              <a:rPr lang="en-GB" sz="80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26 May, 2015</a:t>
            </a:fld>
            <a:endParaRPr lang="en-GB" sz="800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439165" y="6550574"/>
            <a:ext cx="360362" cy="3778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fld id="{1324411D-F920-4871-AC0B-FA6057D3901B}" type="slidenum">
              <a:rPr lang="en-GB" sz="800" smtClean="0">
                <a:solidFill>
                  <a:srgbClr val="00539B"/>
                </a:solidFill>
                <a:latin typeface="Franklin Gothic Book" panose="020B0503020102020204" pitchFamily="34" charset="0"/>
              </a:rPr>
              <a:pPr>
                <a:defRPr/>
              </a:pPr>
              <a:t>5</a:t>
            </a:fld>
            <a:endParaRPr lang="en-GB" sz="800" dirty="0">
              <a:solidFill>
                <a:srgbClr val="00539B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877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 descr="Ideally your title should fit on one line."/>
          <p:cNvSpPr>
            <a:spLocks noGrp="1" noChangeArrowheads="1"/>
          </p:cNvSpPr>
          <p:nvPr>
            <p:ph type="title"/>
          </p:nvPr>
        </p:nvSpPr>
        <p:spPr bwMode="auto">
          <a:xfrm>
            <a:off x="586506" y="219615"/>
            <a:ext cx="6581775" cy="635000"/>
          </a:xfr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/>
              <a:t>EBRD: A catalyst for change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278359560"/>
              </p:ext>
            </p:extLst>
          </p:nvPr>
        </p:nvGraphicFramePr>
        <p:xfrm>
          <a:off x="586506" y="1194040"/>
          <a:ext cx="7812413" cy="4609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586506" y="6512503"/>
            <a:ext cx="1748019" cy="283500"/>
          </a:xfrm>
          <a:prstGeom prst="rect">
            <a:avLst/>
          </a:prstGeom>
        </p:spPr>
        <p:txBody>
          <a:bodyPr/>
          <a:lstStyle/>
          <a:p>
            <a:fld id="{B6178F0A-3EE0-4B48-8395-CF38F4590226}" type="datetime3">
              <a:rPr lang="en-GB" sz="80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26 May, 2015</a:t>
            </a:fld>
            <a:endParaRPr lang="en-GB" sz="800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8279567" y="6480000"/>
            <a:ext cx="360002" cy="3780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fld id="{71F9F866-B438-9445-8D9F-1F8FF6608833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8459568" y="6580302"/>
            <a:ext cx="360002" cy="3780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fld id="{71F9F866-B438-9445-8D9F-1F8FF6608833}" type="slidenum">
              <a:rPr lang="en-GB" sz="80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pPr/>
              <a:t>6</a:t>
            </a:fld>
            <a:endParaRPr lang="en-GB" sz="800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ame Side Corner Rectangle 14"/>
          <p:cNvSpPr/>
          <p:nvPr/>
        </p:nvSpPr>
        <p:spPr>
          <a:xfrm>
            <a:off x="4422597" y="1940943"/>
            <a:ext cx="4218317" cy="4520182"/>
          </a:xfrm>
          <a:prstGeom prst="round2SameRect">
            <a:avLst>
              <a:gd name="adj1" fmla="val 3390"/>
              <a:gd name="adj2" fmla="val 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ct val="50000"/>
              </a:spcAft>
              <a:defRPr/>
            </a:pPr>
            <a:endParaRPr lang="en-GB" dirty="0">
              <a:latin typeface="Franklin Gothic Book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EBRD and municipal finance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F9F866-B438-9445-8D9F-1F8FF6608833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 rot="16200000">
            <a:off x="3061237" y="3707864"/>
            <a:ext cx="24765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50000"/>
              </a:spcAft>
            </a:pPr>
            <a:r>
              <a:rPr lang="en-GB" sz="1000" i="1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Annual Business Investment, € million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498780" y="2311835"/>
            <a:ext cx="492443" cy="2884068"/>
          </a:xfrm>
          <a:prstGeom prst="rect">
            <a:avLst/>
          </a:prstGeom>
          <a:noFill/>
        </p:spPr>
        <p:txBody>
          <a:bodyPr vert="vert" wrap="square" rtlCol="0" anchor="t" anchorCtr="1">
            <a:spAutoFit/>
          </a:bodyPr>
          <a:lstStyle/>
          <a:p>
            <a:r>
              <a:rPr lang="en-GB" sz="1000" i="1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Net Cumulative Business Investment, </a:t>
            </a:r>
            <a:r>
              <a:rPr lang="en-GB" sz="1000" i="1" dirty="0">
                <a:solidFill>
                  <a:schemeClr val="accent6"/>
                </a:solidFill>
                <a:latin typeface="Franklin Gothic Book" panose="020B0503020102020204" pitchFamily="34" charset="0"/>
              </a:rPr>
              <a:t>€ </a:t>
            </a:r>
            <a:r>
              <a:rPr lang="en-GB" sz="1000" i="1" dirty="0" smtClean="0">
                <a:solidFill>
                  <a:schemeClr val="accent6"/>
                </a:solidFill>
                <a:latin typeface="Franklin Gothic Book" panose="020B0503020102020204" pitchFamily="34" charset="0"/>
              </a:rPr>
              <a:t>million</a:t>
            </a:r>
            <a:endParaRPr lang="en-GB" sz="1000" i="1" dirty="0">
              <a:solidFill>
                <a:schemeClr val="accent6"/>
              </a:solidFill>
              <a:latin typeface="Franklin Gothic Book" panose="020B0503020102020204" pitchFamily="34" charset="0"/>
            </a:endParaRPr>
          </a:p>
          <a:p>
            <a:endParaRPr lang="en-GB" sz="1000" i="1" dirty="0" smtClean="0">
              <a:solidFill>
                <a:schemeClr val="accent6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66" y="5058517"/>
            <a:ext cx="475471" cy="463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12551" y="1155939"/>
            <a:ext cx="3910046" cy="5418908"/>
            <a:chOff x="512551" y="1155939"/>
            <a:chExt cx="3910046" cy="5418908"/>
          </a:xfrm>
        </p:grpSpPr>
        <p:sp>
          <p:nvSpPr>
            <p:cNvPr id="13" name="Rectangle 12"/>
            <p:cNvSpPr/>
            <p:nvPr/>
          </p:nvSpPr>
          <p:spPr>
            <a:xfrm>
              <a:off x="512551" y="1155939"/>
              <a:ext cx="3910046" cy="488663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512551" y="1688216"/>
              <a:ext cx="3910046" cy="48866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4144" tIns="20320" rIns="113792" bIns="20320" numCol="1" spcCol="1270" anchor="t" anchorCtr="0">
              <a:noAutofit/>
            </a:bodyPr>
            <a:lstStyle/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har char="••"/>
              </a:pPr>
              <a:r>
                <a:rPr lang="en-GB" sz="1600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Activity started in 1994</a:t>
              </a:r>
              <a:endParaRPr lang="en-GB" sz="1600" i="1" kern="1200" dirty="0">
                <a:solidFill>
                  <a:srgbClr val="414141"/>
                </a:solidFill>
                <a:latin typeface="Franklin Gothic Book" panose="020B0503020102020204" pitchFamily="34" charset="0"/>
              </a:endParaRPr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har char="••"/>
              </a:pPr>
              <a:r>
                <a:rPr lang="en-GB" sz="1600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Turkey started in 2009</a:t>
              </a:r>
              <a:endParaRPr lang="en-GB" sz="1600" kern="1200" dirty="0">
                <a:solidFill>
                  <a:srgbClr val="414141"/>
                </a:solidFill>
                <a:latin typeface="Franklin Gothic Book" panose="020B0503020102020204" pitchFamily="34" charset="0"/>
              </a:endParaRPr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har char="••"/>
              </a:pPr>
              <a:r>
                <a:rPr lang="en-GB" sz="1600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SEMED started in 2012</a:t>
              </a:r>
              <a:endParaRPr lang="en-GB" sz="1600" kern="1200" dirty="0">
                <a:solidFill>
                  <a:srgbClr val="414141"/>
                </a:solidFill>
                <a:latin typeface="Franklin Gothic Book" panose="020B0503020102020204" pitchFamily="34" charset="0"/>
              </a:endParaRPr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har char="••"/>
              </a:pPr>
              <a:r>
                <a:rPr lang="en-GB" sz="1600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Over 320 projects signed and </a:t>
              </a:r>
              <a:r>
                <a:rPr lang="en-GB" sz="16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almost</a:t>
              </a:r>
              <a:r>
                <a:rPr lang="en-GB" sz="1600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 €5.2billion invested by EBRD</a:t>
              </a:r>
              <a:endParaRPr lang="en-GB" sz="1600" i="1" kern="1200" dirty="0">
                <a:solidFill>
                  <a:srgbClr val="414141"/>
                </a:solidFill>
                <a:latin typeface="Franklin Gothic Book" panose="020B0503020102020204" pitchFamily="34" charset="0"/>
              </a:endParaRPr>
            </a:p>
            <a:p>
              <a:pPr marL="342900" lvl="2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har char="••"/>
              </a:pPr>
              <a:r>
                <a:rPr lang="en-GB" sz="1600" i="1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54% municipal (sub-sovereign)</a:t>
              </a:r>
              <a:endParaRPr lang="en-GB" sz="1600" i="1" kern="1200" dirty="0">
                <a:solidFill>
                  <a:srgbClr val="414141"/>
                </a:solidFill>
                <a:latin typeface="Franklin Gothic Book" panose="020B0503020102020204" pitchFamily="34" charset="0"/>
              </a:endParaRPr>
            </a:p>
            <a:p>
              <a:pPr marL="342900" lvl="2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har char="••"/>
              </a:pPr>
              <a:r>
                <a:rPr lang="en-GB" sz="1600" i="1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20% private clients/ PPPs</a:t>
              </a:r>
              <a:endParaRPr lang="en-GB" sz="1600" i="1" kern="1200" dirty="0">
                <a:solidFill>
                  <a:srgbClr val="414141"/>
                </a:solidFill>
                <a:latin typeface="Franklin Gothic Book" panose="020B0503020102020204" pitchFamily="34" charset="0"/>
              </a:endParaRPr>
            </a:p>
            <a:p>
              <a:pPr marL="342900" lvl="2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har char="••"/>
              </a:pPr>
              <a:r>
                <a:rPr lang="en-GB" sz="1600" i="1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26% sovereign</a:t>
              </a:r>
              <a:endParaRPr lang="en-GB" sz="1600" i="1" kern="1200" dirty="0">
                <a:solidFill>
                  <a:srgbClr val="414141"/>
                </a:solidFill>
                <a:latin typeface="Franklin Gothic Book" panose="020B0503020102020204" pitchFamily="34" charset="0"/>
              </a:endParaRPr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har char="••"/>
              </a:pPr>
              <a:r>
                <a:rPr lang="en-GB" sz="1600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Over €</a:t>
              </a:r>
              <a:r>
                <a:rPr lang="en-GB" sz="1600" dirty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7</a:t>
              </a:r>
              <a:r>
                <a:rPr lang="en-GB" sz="1600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 billion of cofinancing mobilised</a:t>
              </a:r>
              <a:endParaRPr lang="en-GB" sz="1600" kern="1200" dirty="0">
                <a:solidFill>
                  <a:srgbClr val="414141"/>
                </a:solidFill>
                <a:latin typeface="Franklin Gothic Book" panose="020B0503020102020204" pitchFamily="34" charset="0"/>
              </a:endParaRPr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har char="••"/>
              </a:pPr>
              <a:r>
                <a:rPr lang="en-GB" sz="1600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2014 a record year with over €</a:t>
              </a:r>
              <a:r>
                <a:rPr lang="en-GB" sz="16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700</a:t>
              </a:r>
              <a:r>
                <a:rPr lang="en-GB" sz="1600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million invested                                                                                                                                                                                                                                     </a:t>
              </a:r>
            </a:p>
            <a:p>
              <a:pPr marL="0" lvl="1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endParaRPr lang="en-GB" sz="1600" kern="1200" dirty="0" smtClean="0">
                <a:solidFill>
                  <a:srgbClr val="414141"/>
                </a:solidFill>
                <a:latin typeface="Franklin Gothic Book" panose="020B0503020102020204" pitchFamily="34" charset="0"/>
              </a:endParaRPr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har char="••"/>
              </a:pPr>
              <a:r>
                <a:rPr lang="en-GB" sz="1600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           Voted ‘Best Multilateral</a:t>
              </a:r>
              <a:r>
                <a:rPr lang="en-GB" sz="16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 	T</a:t>
              </a:r>
              <a:r>
                <a:rPr lang="en-GB" sz="1600" kern="1200" dirty="0" smtClean="0">
                  <a:solidFill>
                    <a:srgbClr val="414141"/>
                  </a:solidFill>
                  <a:latin typeface="Franklin Gothic Book" panose="020B0503020102020204" pitchFamily="34" charset="0"/>
                </a:rPr>
                <a:t>eam2013’ by World Finance Infrastructure Investment Awards.</a:t>
              </a:r>
              <a:endParaRPr lang="en-GB" sz="1600" kern="1200" dirty="0">
                <a:solidFill>
                  <a:srgbClr val="414141"/>
                </a:solidFill>
                <a:latin typeface="Franklin Gothic Book" panose="020B0503020102020204" pitchFamily="34" charset="0"/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endParaRPr lang="en-GB" sz="1600" kern="1200" dirty="0">
                <a:solidFill>
                  <a:srgbClr val="41414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17" name="Rectangle 8"/>
          <p:cNvSpPr>
            <a:spLocks noChangeArrowheads="1"/>
          </p:cNvSpPr>
          <p:nvPr/>
        </p:nvSpPr>
        <p:spPr bwMode="gray">
          <a:xfrm>
            <a:off x="487811" y="6316444"/>
            <a:ext cx="2980007" cy="16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/>
          <a:p>
            <a:pPr marL="342900" indent="-342900" eaLnBrk="0" hangingPunct="0">
              <a:spcBef>
                <a:spcPct val="50000"/>
              </a:spcBef>
            </a:pPr>
            <a:r>
              <a:rPr lang="en-US" sz="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Note: Unreconciled as at 31 December 2014</a:t>
            </a:r>
            <a:endParaRPr lang="en-US" sz="800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2804169"/>
              </p:ext>
            </p:extLst>
          </p:nvPr>
        </p:nvGraphicFramePr>
        <p:xfrm>
          <a:off x="4436793" y="1896965"/>
          <a:ext cx="4238625" cy="443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5" name="Chart" r:id="rId5" imgW="6314997" imgH="6095910" progId="MSGraph.Chart.8">
                  <p:embed followColorScheme="full"/>
                </p:oleObj>
              </mc:Choice>
              <mc:Fallback>
                <p:oleObj name="Chart" r:id="rId5" imgW="6314997" imgH="609591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6793" y="1896965"/>
                        <a:ext cx="4238625" cy="443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777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 descr="Ideally your title should fit on one line."/>
          <p:cNvSpPr>
            <a:spLocks noGrp="1" noChangeArrowheads="1"/>
          </p:cNvSpPr>
          <p:nvPr>
            <p:ph type="title"/>
          </p:nvPr>
        </p:nvSpPr>
        <p:spPr bwMode="auto">
          <a:xfrm>
            <a:off x="438689" y="197240"/>
            <a:ext cx="7096125" cy="635000"/>
          </a:xfr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dirty="0"/>
              <a:t>EBRD’s presence in Municipal and </a:t>
            </a:r>
            <a:br>
              <a:rPr lang="en-GB" dirty="0"/>
            </a:br>
            <a:r>
              <a:rPr lang="en-GB" dirty="0"/>
              <a:t>Environmental Infrastructure Sector</a:t>
            </a:r>
            <a:endParaRPr lang="en-GB" alt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589740" y="6536348"/>
            <a:ext cx="1748019" cy="283500"/>
          </a:xfrm>
          <a:prstGeom prst="rect">
            <a:avLst/>
          </a:prstGeom>
        </p:spPr>
        <p:txBody>
          <a:bodyPr/>
          <a:lstStyle/>
          <a:p>
            <a:fld id="{B6178F0A-3EE0-4B48-8395-CF38F4590226}" type="datetime3">
              <a:rPr lang="en-GB" sz="80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t>26 May, 2015</a:t>
            </a:fld>
            <a:endParaRPr lang="en-GB" sz="800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8461349" y="6536348"/>
            <a:ext cx="360002" cy="3780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fld id="{71F9F866-B438-9445-8D9F-1F8FF6608833}" type="slidenum">
              <a:rPr lang="en-GB" sz="800" smtClean="0">
                <a:solidFill>
                  <a:schemeClr val="accent1"/>
                </a:solidFill>
                <a:latin typeface="Franklin Gothic Book" panose="020B0503020102020204" pitchFamily="34" charset="0"/>
              </a:rPr>
              <a:pPr/>
              <a:t>8</a:t>
            </a:fld>
            <a:endParaRPr lang="en-GB" sz="800" dirty="0">
              <a:solidFill>
                <a:schemeClr val="accent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3018376" y="1354343"/>
            <a:ext cx="3240000" cy="461333"/>
          </a:xfrm>
          <a:prstGeom prst="roundRect">
            <a:avLst>
              <a:gd name="adj" fmla="val 48028"/>
            </a:avLst>
          </a:prstGeom>
          <a:solidFill>
            <a:schemeClr val="accent2"/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600" dirty="0" smtClean="0">
                <a:solidFill>
                  <a:srgbClr val="FFFFFF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Active Portfolio </a:t>
            </a:r>
            <a:r>
              <a:rPr lang="en-GB" altLang="en-US" sz="1600" dirty="0">
                <a:solidFill>
                  <a:srgbClr val="FFFFFF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by </a:t>
            </a:r>
            <a:r>
              <a:rPr lang="en-GB" altLang="en-US" sz="1600" dirty="0" smtClean="0">
                <a:solidFill>
                  <a:srgbClr val="FFFFFF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Region</a:t>
            </a:r>
            <a:endParaRPr lang="en-GB" altLang="en-US" sz="800" dirty="0">
              <a:solidFill>
                <a:srgbClr val="FFFFFF"/>
              </a:solidFill>
              <a:latin typeface="Franklin Gothic Book" panose="020B0503020102020204" pitchFamily="34" charset="0"/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2873" y="5874588"/>
            <a:ext cx="8084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rPr>
              <a:t>Projects financed in over 25 countries of operation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gray">
          <a:xfrm>
            <a:off x="487811" y="6316444"/>
            <a:ext cx="2980007" cy="16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/>
          <a:p>
            <a:pPr marL="342900" indent="-342900" eaLnBrk="0" hangingPunct="0">
              <a:spcBef>
                <a:spcPct val="50000"/>
              </a:spcBef>
            </a:pPr>
            <a:r>
              <a:rPr lang="en-US" sz="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Note: Unaudited as </a:t>
            </a:r>
            <a:r>
              <a:rPr lang="en-US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at </a:t>
            </a:r>
            <a:r>
              <a:rPr lang="en-US" sz="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31 December 2014</a:t>
            </a:r>
            <a:endParaRPr lang="en-US" sz="800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77" y="2185718"/>
            <a:ext cx="7235825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237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19138" y="6481130"/>
            <a:ext cx="1871662" cy="3778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1B3C47-EC1D-403D-9C1E-26CBAFDB81A3}" type="datetime3">
              <a:rPr lang="en-GB" smtClean="0">
                <a:solidFill>
                  <a:srgbClr val="00539B"/>
                </a:solidFill>
              </a:rPr>
              <a:pPr>
                <a:defRPr/>
              </a:pPr>
              <a:t>26 May, 2015</a:t>
            </a:fld>
            <a:endParaRPr lang="en-GB" dirty="0">
              <a:solidFill>
                <a:srgbClr val="00539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278813" y="6480176"/>
            <a:ext cx="360362" cy="3778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324411D-F920-4871-AC0B-FA6057D3901B}" type="slidenum">
              <a:rPr lang="en-GB" smtClean="0">
                <a:solidFill>
                  <a:srgbClr val="00539B"/>
                </a:solidFill>
              </a:rPr>
              <a:pPr>
                <a:defRPr/>
              </a:pPr>
              <a:t>9</a:t>
            </a:fld>
            <a:endParaRPr lang="en-GB">
              <a:solidFill>
                <a:srgbClr val="00539B"/>
              </a:solidFill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1114425" y="5276761"/>
            <a:ext cx="7410449" cy="1020633"/>
          </a:xfrm>
          <a:prstGeom prst="roundRect">
            <a:avLst>
              <a:gd name="adj" fmla="val 1954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1600" dirty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The Bank </a:t>
            </a:r>
            <a:r>
              <a:rPr lang="en-GB" altLang="en-US" sz="1600" dirty="0" smtClean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supports municipal infrastructure,</a:t>
            </a:r>
            <a:r>
              <a:rPr lang="en-GB" altLang="en-US" sz="1600" dirty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 </a:t>
            </a:r>
            <a:r>
              <a:rPr lang="en-GB" altLang="en-US" sz="1600" dirty="0" smtClean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investing </a:t>
            </a:r>
            <a:r>
              <a:rPr lang="en-GB" altLang="en-US" sz="1600" dirty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a total of EUR </a:t>
            </a:r>
            <a:r>
              <a:rPr lang="en-GB" altLang="en-US" sz="1600" dirty="0" smtClean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5.2 billion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1600" dirty="0" smtClean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to date as </a:t>
            </a:r>
            <a:r>
              <a:rPr lang="en-GB" altLang="en-US" sz="1600" dirty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of </a:t>
            </a:r>
            <a:r>
              <a:rPr lang="en-GB" altLang="en-US" sz="1600" dirty="0" smtClean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end of December 2014 across </a:t>
            </a:r>
            <a:r>
              <a:rPr lang="en-GB" altLang="en-US" sz="1600" dirty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all sectors </a:t>
            </a:r>
            <a:r>
              <a:rPr lang="en-GB" altLang="en-US" sz="1600" dirty="0" smtClean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to </a:t>
            </a:r>
            <a:r>
              <a:rPr lang="en-GB" altLang="en-US" sz="1600" dirty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support </a:t>
            </a:r>
            <a:r>
              <a:rPr lang="en-GB" altLang="en-US" sz="1600" dirty="0" smtClean="0">
                <a:solidFill>
                  <a:srgbClr val="58595B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over 320 projects  </a:t>
            </a:r>
            <a:endParaRPr lang="en-GB" altLang="en-US" sz="1600" dirty="0">
              <a:solidFill>
                <a:srgbClr val="58595B"/>
              </a:solidFill>
              <a:latin typeface="Franklin Gothic Book" panose="020B0503020102020204" pitchFamily="34" charset="0"/>
              <a:ea typeface="ＭＳ Ｐゴシック" pitchFamily="34" charset="-128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5116600" y="1250830"/>
            <a:ext cx="3240000" cy="629727"/>
          </a:xfrm>
          <a:prstGeom prst="roundRect">
            <a:avLst>
              <a:gd name="adj" fmla="val 48028"/>
            </a:avLst>
          </a:prstGeom>
          <a:solidFill>
            <a:schemeClr val="accent2"/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en-GB" altLang="en-US" sz="1600" dirty="0">
                <a:solidFill>
                  <a:srgbClr val="FFFFFF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Net Cumulative Bank Investment </a:t>
            </a:r>
          </a:p>
          <a:p>
            <a:pPr algn="ctr" eaLnBrk="1" fontAlgn="base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600" dirty="0" smtClean="0">
                <a:solidFill>
                  <a:srgbClr val="FFFFFF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 </a:t>
            </a:r>
            <a:r>
              <a:rPr lang="en-GB" altLang="en-US" sz="1600" dirty="0">
                <a:solidFill>
                  <a:srgbClr val="FFFFFF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by </a:t>
            </a:r>
            <a:r>
              <a:rPr lang="en-GB" altLang="en-US" sz="1600" dirty="0" smtClean="0">
                <a:solidFill>
                  <a:srgbClr val="FFFFFF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Funding Type</a:t>
            </a:r>
          </a:p>
          <a:p>
            <a:pPr algn="ctr" eaLnBrk="1" fontAlgn="base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800" dirty="0" smtClean="0">
                <a:solidFill>
                  <a:srgbClr val="FFFFFF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(in project numbers)</a:t>
            </a:r>
            <a:endParaRPr lang="en-GB" altLang="en-US" sz="800" dirty="0">
              <a:solidFill>
                <a:srgbClr val="FFFFFF"/>
              </a:solidFill>
              <a:latin typeface="Franklin Gothic Book" panose="020B0503020102020204" pitchFamily="34" charset="0"/>
              <a:ea typeface="ＭＳ Ｐゴシック" pitchFamily="34" charset="-128"/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970800" y="1250830"/>
            <a:ext cx="3240000" cy="629727"/>
          </a:xfrm>
          <a:prstGeom prst="roundRect">
            <a:avLst>
              <a:gd name="adj" fmla="val 48028"/>
            </a:avLst>
          </a:prstGeom>
          <a:solidFill>
            <a:schemeClr val="accent2"/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ts val="1200"/>
              </a:spcBef>
              <a:buClr>
                <a:schemeClr val="tx2"/>
              </a:buClr>
              <a:buFont typeface="Arial" charset="0"/>
              <a:defRPr sz="2400">
                <a:solidFill>
                  <a:srgbClr val="41414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•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ts val="300"/>
              </a:spcBef>
              <a:spcAft>
                <a:spcPts val="300"/>
              </a:spcAft>
              <a:buClr>
                <a:srgbClr val="00539B"/>
              </a:buClr>
              <a:buFont typeface="Arial" charset="0"/>
              <a:buChar char="‒"/>
              <a:defRPr>
                <a:solidFill>
                  <a:srgbClr val="41414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3DAFF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600" dirty="0" smtClean="0">
                <a:solidFill>
                  <a:srgbClr val="FFFFFF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Net Cumulative Bank Investment </a:t>
            </a:r>
          </a:p>
          <a:p>
            <a:pPr algn="ctr" eaLnBrk="1" fontAlgn="base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600" dirty="0" smtClean="0">
                <a:solidFill>
                  <a:srgbClr val="FFFFFF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by Sector</a:t>
            </a:r>
          </a:p>
          <a:p>
            <a:pPr algn="ctr" eaLnBrk="1" fontAlgn="base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800" dirty="0" smtClean="0">
                <a:solidFill>
                  <a:srgbClr val="FFFFFF"/>
                </a:solidFill>
                <a:latin typeface="Franklin Gothic Book" panose="020B0503020102020204" pitchFamily="34" charset="0"/>
                <a:ea typeface="ＭＳ Ｐゴシック" pitchFamily="34" charset="-128"/>
              </a:rPr>
              <a:t>(in project numbers)</a:t>
            </a:r>
            <a:endParaRPr lang="en-GB" altLang="en-US" sz="800" dirty="0">
              <a:solidFill>
                <a:srgbClr val="FFFFFF"/>
              </a:solidFill>
              <a:latin typeface="Franklin Gothic Book" panose="020B0503020102020204" pitchFamily="34" charset="0"/>
              <a:ea typeface="ＭＳ Ｐゴシック" pitchFamily="34" charset="-128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gray">
          <a:xfrm>
            <a:off x="487811" y="6316444"/>
            <a:ext cx="2980007" cy="16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/>
          <a:p>
            <a:pPr marL="342900" indent="-342900" eaLnBrk="0" hangingPunct="0">
              <a:spcBef>
                <a:spcPct val="50000"/>
              </a:spcBef>
            </a:pPr>
            <a:r>
              <a:rPr lang="en-US" sz="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Note: Net cumulative Bank Investment as at 31 December  2014</a:t>
            </a:r>
            <a:endParaRPr lang="en-US" sz="800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4" name="Rectangle 2" descr="Ideally your title should fit on one line."/>
          <p:cNvSpPr>
            <a:spLocks noGrp="1" noChangeArrowheads="1"/>
          </p:cNvSpPr>
          <p:nvPr>
            <p:ph type="title"/>
          </p:nvPr>
        </p:nvSpPr>
        <p:spPr bwMode="auto"/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/>
              <a:t>EBRD’s presence in Municipal and </a:t>
            </a:r>
            <a:br>
              <a:rPr lang="en-GB" dirty="0"/>
            </a:br>
            <a:r>
              <a:rPr lang="en-GB" dirty="0"/>
              <a:t>Environmental Infrastructure Sector</a:t>
            </a:r>
            <a:endParaRPr lang="en-GB" altLang="en-US" dirty="0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006" y="1988249"/>
            <a:ext cx="4303713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5" y="1880557"/>
            <a:ext cx="4992687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65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</p:tagLst>
</file>

<file path=ppt/theme/theme1.xml><?xml version="1.0" encoding="utf-8"?>
<a:theme xmlns:a="http://schemas.openxmlformats.org/drawingml/2006/main" name="EBRDmain_english">
  <a:themeElements>
    <a:clrScheme name="EBRD correct">
      <a:dk1>
        <a:srgbClr val="58595B"/>
      </a:dk1>
      <a:lt1>
        <a:srgbClr val="FFFFFF"/>
      </a:lt1>
      <a:dk2>
        <a:srgbClr val="0079C1"/>
      </a:dk2>
      <a:lt2>
        <a:srgbClr val="7EA6D7"/>
      </a:lt2>
      <a:accent1>
        <a:srgbClr val="00539B"/>
      </a:accent1>
      <a:accent2>
        <a:srgbClr val="00AE9E"/>
      </a:accent2>
      <a:accent3>
        <a:srgbClr val="0079C1"/>
      </a:accent3>
      <a:accent4>
        <a:srgbClr val="7EA6D7"/>
      </a:accent4>
      <a:accent5>
        <a:srgbClr val="00747A"/>
      </a:accent5>
      <a:accent6>
        <a:srgbClr val="000000"/>
      </a:accent6>
      <a:hlink>
        <a:srgbClr val="00539B"/>
      </a:hlink>
      <a:folHlink>
        <a:srgbClr val="0079C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t"/>
      <a:lstStyle>
        <a:defPPr>
          <a:spcAft>
            <a:spcPts val="600"/>
          </a:spcAft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EBRDmain_english">
  <a:themeElements>
    <a:clrScheme name="EBRD correct">
      <a:dk1>
        <a:srgbClr val="58595B"/>
      </a:dk1>
      <a:lt1>
        <a:srgbClr val="FFFFFF"/>
      </a:lt1>
      <a:dk2>
        <a:srgbClr val="0079C1"/>
      </a:dk2>
      <a:lt2>
        <a:srgbClr val="7EA6D7"/>
      </a:lt2>
      <a:accent1>
        <a:srgbClr val="00539B"/>
      </a:accent1>
      <a:accent2>
        <a:srgbClr val="00AE9E"/>
      </a:accent2>
      <a:accent3>
        <a:srgbClr val="0079C1"/>
      </a:accent3>
      <a:accent4>
        <a:srgbClr val="7EA6D7"/>
      </a:accent4>
      <a:accent5>
        <a:srgbClr val="00747A"/>
      </a:accent5>
      <a:accent6>
        <a:srgbClr val="000000"/>
      </a:accent6>
      <a:hlink>
        <a:srgbClr val="00539B"/>
      </a:hlink>
      <a:folHlink>
        <a:srgbClr val="0079C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t"/>
      <a:lstStyle>
        <a:defPPr>
          <a:spcAft>
            <a:spcPts val="600"/>
          </a:spcAft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1d45786f-a737-4735-8af6-df12fb6939a2"/>
</file>

<file path=customXml/itemProps1.xml><?xml version="1.0" encoding="utf-8"?>
<ds:datastoreItem xmlns:ds="http://schemas.openxmlformats.org/officeDocument/2006/customXml" ds:itemID="{38CADCE5-BAB0-4E31-9D21-963E46F42BF3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ppt5AC1.tmp</Template>
  <TotalTime>8691</TotalTime>
  <Words>2234</Words>
  <Application>Microsoft Office PowerPoint</Application>
  <PresentationFormat>On-screen Show (4:3)</PresentationFormat>
  <Paragraphs>376</Paragraphs>
  <Slides>34</Slides>
  <Notes>34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EBRDmain_english</vt:lpstr>
      <vt:lpstr>1_EBRDmain_english</vt:lpstr>
      <vt:lpstr>Chart</vt:lpstr>
      <vt:lpstr>EBRD Experience and best practice in PSC</vt:lpstr>
      <vt:lpstr>EBRD Experience and Best Practice in PSC</vt:lpstr>
      <vt:lpstr>PowerPoint Presentation</vt:lpstr>
      <vt:lpstr>EBRD’s objectives achieved through  financing the private sector</vt:lpstr>
      <vt:lpstr>EBRD’s role in the municipal sector</vt:lpstr>
      <vt:lpstr>EBRD: A catalyst for change</vt:lpstr>
      <vt:lpstr>EBRD and municipal finance</vt:lpstr>
      <vt:lpstr>EBRD’s presence in Municipal and  Environmental Infrastructure Sector</vt:lpstr>
      <vt:lpstr>EBRD’s presence in Municipal and  Environmental Infrastructure Sector</vt:lpstr>
      <vt:lpstr>Key sectors covered </vt:lpstr>
      <vt:lpstr>EBRD  in urban transport sector is active in urban transport projects</vt:lpstr>
      <vt:lpstr>PowerPoint Presentation</vt:lpstr>
      <vt:lpstr>EBRD requirements: The project</vt:lpstr>
      <vt:lpstr>EBRD loan financing parameters</vt:lpstr>
      <vt:lpstr>PowerPoint Presentation</vt:lpstr>
      <vt:lpstr>50+ UT projects and EUR 900m invested</vt:lpstr>
      <vt:lpstr>PowerPoint Presentation</vt:lpstr>
      <vt:lpstr>Typical EBRD Structure for  UT Operator (metro/LRT/bus) Financing</vt:lpstr>
      <vt:lpstr>Roles and Responsibilities within PSC  </vt:lpstr>
      <vt:lpstr>Advantages for City </vt:lpstr>
      <vt:lpstr>Advantages for Public Transport Operator </vt:lpstr>
      <vt:lpstr>PowerPoint Presentation</vt:lpstr>
      <vt:lpstr>European and National Regulatory Requirements </vt:lpstr>
      <vt:lpstr>PSC Template - Summary</vt:lpstr>
      <vt:lpstr>PSC Template - Summary</vt:lpstr>
      <vt:lpstr>PSC Template- Content</vt:lpstr>
      <vt:lpstr>PSC Template- Content</vt:lpstr>
      <vt:lpstr>PSC Template - Schedules</vt:lpstr>
      <vt:lpstr>PowerPoint Presentation</vt:lpstr>
      <vt:lpstr>Leasing model for urban transport*</vt:lpstr>
      <vt:lpstr>Preliminary proposal</vt:lpstr>
      <vt:lpstr>Preliminary proposed financing structure: cash waterfall</vt:lpstr>
      <vt:lpstr>Key Risks: Initial Assessment</vt:lpstr>
      <vt:lpstr>Thank You</vt:lpstr>
    </vt:vector>
  </TitlesOfParts>
  <Company>EBRD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Hoskins, Aimana</dc:creator>
  <cp:keywords>[EBRD]</cp:keywords>
  <cp:lastModifiedBy>SCHNEIDER Joachim</cp:lastModifiedBy>
  <cp:revision>207</cp:revision>
  <dcterms:created xsi:type="dcterms:W3CDTF">2003-01-24T09:48:41Z</dcterms:created>
  <dcterms:modified xsi:type="dcterms:W3CDTF">2015-05-26T15:48:20Z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f24f4a41-899e-4949-abc7-46072b6c50d1</vt:lpwstr>
  </property>
  <property fmtid="{D5CDD505-2E9C-101B-9397-08002B2CF9AE}" pid="3" name="bjSaver">
    <vt:lpwstr>SXmHWeGLmgasGft2inBYeCkgLPUvCZP0</vt:lpwstr>
  </property>
  <property fmtid="{D5CDD505-2E9C-101B-9397-08002B2CF9AE}" pid="4" name="bjDocumentSecurityLabel">
    <vt:lpwstr>This item has no classification</vt:lpwstr>
  </property>
</Properties>
</file>